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drawings/drawing1.xml" ContentType="application/vnd.openxmlformats-officedocument.drawingml.chartshap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63" r:id="rId4"/>
    <p:sldMasterId id="2147483676" r:id="rId5"/>
    <p:sldMasterId id="2147483689" r:id="rId6"/>
  </p:sldMasterIdLst>
  <p:notesMasterIdLst>
    <p:notesMasterId r:id="rId9"/>
  </p:notesMasterIdLst>
  <p:handoutMasterIdLst>
    <p:handoutMasterId r:id="rId53"/>
  </p:handoutMasterIdLst>
  <p:sldIdLst>
    <p:sldId id="380" r:id="rId7"/>
    <p:sldId id="673" r:id="rId8"/>
    <p:sldId id="872" r:id="rId10"/>
    <p:sldId id="871" r:id="rId11"/>
    <p:sldId id="874" r:id="rId12"/>
    <p:sldId id="864" r:id="rId13"/>
    <p:sldId id="867" r:id="rId14"/>
    <p:sldId id="875" r:id="rId15"/>
    <p:sldId id="865" r:id="rId16"/>
    <p:sldId id="866" r:id="rId17"/>
    <p:sldId id="781" r:id="rId18"/>
    <p:sldId id="878" r:id="rId19"/>
    <p:sldId id="879" r:id="rId20"/>
    <p:sldId id="880" r:id="rId21"/>
    <p:sldId id="881" r:id="rId22"/>
    <p:sldId id="674" r:id="rId23"/>
    <p:sldId id="818" r:id="rId24"/>
    <p:sldId id="876" r:id="rId25"/>
    <p:sldId id="823" r:id="rId26"/>
    <p:sldId id="825" r:id="rId27"/>
    <p:sldId id="826" r:id="rId28"/>
    <p:sldId id="827" r:id="rId29"/>
    <p:sldId id="828" r:id="rId30"/>
    <p:sldId id="830" r:id="rId31"/>
    <p:sldId id="829" r:id="rId32"/>
    <p:sldId id="877" r:id="rId33"/>
    <p:sldId id="862" r:id="rId34"/>
    <p:sldId id="868" r:id="rId35"/>
    <p:sldId id="832" r:id="rId36"/>
    <p:sldId id="833" r:id="rId37"/>
    <p:sldId id="863" r:id="rId38"/>
    <p:sldId id="873" r:id="rId39"/>
    <p:sldId id="849" r:id="rId40"/>
    <p:sldId id="850" r:id="rId41"/>
    <p:sldId id="852" r:id="rId42"/>
    <p:sldId id="853" r:id="rId43"/>
    <p:sldId id="854" r:id="rId44"/>
    <p:sldId id="855" r:id="rId45"/>
    <p:sldId id="856" r:id="rId46"/>
    <p:sldId id="858" r:id="rId47"/>
    <p:sldId id="859" r:id="rId48"/>
    <p:sldId id="809" r:id="rId49"/>
    <p:sldId id="810" r:id="rId50"/>
    <p:sldId id="811" r:id="rId51"/>
    <p:sldId id="688" r:id="rId52"/>
  </p:sldIdLst>
  <p:sldSz cx="12188825" cy="6858000"/>
  <p:notesSz cx="6858000" cy="9144000"/>
  <p:defaultText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0000"/>
    <a:srgbClr val="FA6400"/>
    <a:srgbClr val="FCC000"/>
    <a:srgbClr val="FF7D7D"/>
    <a:srgbClr val="FABE78"/>
    <a:srgbClr val="C8C8C8"/>
    <a:srgbClr val="E30613"/>
    <a:srgbClr val="785546"/>
    <a:srgbClr val="DC8C00"/>
    <a:srgbClr val="D741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91" autoAdjust="0"/>
    <p:restoredTop sz="95476" autoAdjust="0"/>
  </p:normalViewPr>
  <p:slideViewPr>
    <p:cSldViewPr>
      <p:cViewPr varScale="1">
        <p:scale>
          <a:sx n="156" d="100"/>
          <a:sy n="156" d="100"/>
        </p:scale>
        <p:origin x="714" y="138"/>
      </p:cViewPr>
      <p:guideLst/>
    </p:cSldViewPr>
  </p:slideViewPr>
  <p:notesTextViewPr>
    <p:cViewPr>
      <p:scale>
        <a:sx n="1" d="1"/>
        <a:sy n="1" d="1"/>
      </p:scale>
      <p:origin x="0" y="0"/>
    </p:cViewPr>
  </p:notesTextViewPr>
  <p:notesViewPr>
    <p:cSldViewPr>
      <p:cViewPr varScale="1">
        <p:scale>
          <a:sx n="66" d="100"/>
          <a:sy n="66" d="100"/>
        </p:scale>
        <p:origin x="2850"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ryanz\Documents\WeChat%20Files\wxid_prarfosx71l321\FileStorage\File\2021-10\&#12304;&#38271;&#27743;&#30005;&#23376;&#12305;&#21322;&#23548;&#20307;&#34892;&#19994;&#36319;&#36394;-2021101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ryanz\Documents\WeChat%20Files\wxid_prarfosx71l321\FileStorage\File\2021-10\&#25968;&#25454;.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ryanz\Documents\WeChat%20Files\wxid_prarfosx71l321\FileStorage\File\2021-10\&#12304;&#38271;&#27743;&#30005;&#23376;&#12305;&#21322;&#23548;&#20307;&#34892;&#19994;&#36319;&#36394;-20211010.xlsx" TargetMode="External"/></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chartUserShapes" Target="../drawings/drawing1.xml"/><Relationship Id="rId1" Type="http://schemas.openxmlformats.org/officeDocument/2006/relationships/oleObject" Target="file:///C:\Users\User\iCloudDrive\&#30005;&#23376;\&#12304;&#20108;&#32423;&#23376;&#34892;&#19994;&#12305;&#21322;&#23548;&#20307;\&#12304;&#26230;&#22278;&#21046;&#36896;&#12305;\&#12304;&#34892;&#19994;&#28145;&#24230;&#12305;&#20135;&#33021;&#26803;&#29702;20200627\&#26230;&#22278;&#21046;&#36896;&#24213;&#31295;.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ryanz\Documents\WeChat%20Files\wxid_prarfosx71l321\FileStorage\File\2021-10\&#12304;&#38271;&#27743;&#30005;&#23376;&#12305;&#21322;&#23548;&#20307;&#34892;&#19994;&#36319;&#36394;-20211010.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ryanz\Documents\WeChat%20Files\wxid_prarfosx71l321\FileStorage\File\2021-10\&#12304;&#38271;&#27743;&#30005;&#23376;&#12305;&#21322;&#23548;&#20307;&#34892;&#19994;&#36319;&#36394;-20211010.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D:\2021-01\&#21322;&#23548;&#2030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半导体月度销售额!$O$1:$O$5</c:f>
              <c:strCache>
                <c:ptCount val="1"/>
                <c:pt idx="0">
                  <c:v>全球半导体月度销售金额（十亿美元）</c:v>
                </c:pt>
              </c:strCache>
            </c:strRef>
          </c:tx>
          <c:spPr>
            <a:solidFill>
              <a:schemeClr val="bg1">
                <a:lumMod val="75000"/>
              </a:schemeClr>
            </a:solidFill>
            <a:ln w="6350">
              <a:solidFill>
                <a:srgbClr val="FFFFFF"/>
              </a:solidFill>
              <a:prstDash val="solid"/>
            </a:ln>
            <a:effectLst/>
          </c:spPr>
          <c:invertIfNegative val="0"/>
          <c:dPt>
            <c:idx val="53"/>
            <c:invertIfNegative val="0"/>
            <c:bubble3D val="0"/>
            <c:spPr>
              <a:solidFill>
                <a:srgbClr val="E10000"/>
              </a:solidFill>
              <a:ln w="6350">
                <a:solidFill>
                  <a:srgbClr val="FFFFFF"/>
                </a:solidFill>
                <a:prstDash val="solid"/>
              </a:ln>
              <a:effectLst/>
            </c:spPr>
          </c:dPt>
          <c:dPt>
            <c:idx val="54"/>
            <c:invertIfNegative val="0"/>
            <c:bubble3D val="0"/>
            <c:spPr>
              <a:solidFill>
                <a:srgbClr val="E10000"/>
              </a:solidFill>
              <a:ln w="6350">
                <a:solidFill>
                  <a:srgbClr val="FFFFFF"/>
                </a:solidFill>
                <a:prstDash val="solid"/>
              </a:ln>
              <a:effectLst/>
            </c:spPr>
          </c:dPt>
          <c:dPt>
            <c:idx val="55"/>
            <c:invertIfNegative val="0"/>
            <c:bubble3D val="0"/>
            <c:spPr>
              <a:solidFill>
                <a:srgbClr val="E10000"/>
              </a:solidFill>
              <a:ln w="6350">
                <a:solidFill>
                  <a:srgbClr val="FFFFFF"/>
                </a:solidFill>
                <a:prstDash val="solid"/>
              </a:ln>
              <a:effectLst/>
            </c:spPr>
          </c:dPt>
          <c:dPt>
            <c:idx val="56"/>
            <c:invertIfNegative val="0"/>
            <c:bubble3D val="0"/>
            <c:spPr>
              <a:solidFill>
                <a:srgbClr val="E10000"/>
              </a:solidFill>
              <a:ln w="6350">
                <a:solidFill>
                  <a:srgbClr val="FFFFFF"/>
                </a:solidFill>
                <a:prstDash val="solid"/>
              </a:ln>
              <a:effectLst/>
            </c:spPr>
          </c:dPt>
          <c:dPt>
            <c:idx val="57"/>
            <c:invertIfNegative val="0"/>
            <c:bubble3D val="0"/>
            <c:spPr>
              <a:solidFill>
                <a:srgbClr val="E10000"/>
              </a:solidFill>
              <a:ln w="6350">
                <a:solidFill>
                  <a:srgbClr val="FFFFFF"/>
                </a:solidFill>
                <a:prstDash val="solid"/>
              </a:ln>
              <a:effectLst/>
            </c:spPr>
          </c:dPt>
          <c:dPt>
            <c:idx val="58"/>
            <c:invertIfNegative val="0"/>
            <c:bubble3D val="0"/>
            <c:spPr>
              <a:solidFill>
                <a:srgbClr val="E10000"/>
              </a:solidFill>
              <a:ln w="6350">
                <a:solidFill>
                  <a:srgbClr val="FFFFFF"/>
                </a:solidFill>
                <a:prstDash val="solid"/>
              </a:ln>
              <a:effectLst/>
            </c:spPr>
          </c:dPt>
          <c:dPt>
            <c:idx val="59"/>
            <c:invertIfNegative val="0"/>
            <c:bubble3D val="0"/>
            <c:spPr>
              <a:solidFill>
                <a:srgbClr val="E10000"/>
              </a:solidFill>
              <a:ln w="6350">
                <a:solidFill>
                  <a:srgbClr val="FFFFFF"/>
                </a:solidFill>
                <a:prstDash val="solid"/>
              </a:ln>
              <a:effectLst/>
            </c:spPr>
          </c:dPt>
          <c:dPt>
            <c:idx val="60"/>
            <c:invertIfNegative val="0"/>
            <c:bubble3D val="0"/>
            <c:spPr>
              <a:solidFill>
                <a:srgbClr val="E10000"/>
              </a:solidFill>
              <a:ln w="6350">
                <a:solidFill>
                  <a:srgbClr val="FFFFFF"/>
                </a:solidFill>
                <a:prstDash val="solid"/>
              </a:ln>
              <a:effectLst/>
            </c:spPr>
          </c:dPt>
          <c:dPt>
            <c:idx val="61"/>
            <c:invertIfNegative val="0"/>
            <c:bubble3D val="0"/>
            <c:spPr>
              <a:solidFill>
                <a:srgbClr val="E10000"/>
              </a:solidFill>
              <a:ln w="6350">
                <a:solidFill>
                  <a:srgbClr val="FFFFFF"/>
                </a:solidFill>
                <a:prstDash val="solid"/>
              </a:ln>
              <a:effectLst/>
            </c:spPr>
          </c:dPt>
          <c:dPt>
            <c:idx val="62"/>
            <c:invertIfNegative val="0"/>
            <c:bubble3D val="0"/>
            <c:spPr>
              <a:solidFill>
                <a:srgbClr val="E10000"/>
              </a:solidFill>
              <a:ln w="6350">
                <a:solidFill>
                  <a:srgbClr val="FFFFFF"/>
                </a:solidFill>
                <a:prstDash val="solid"/>
              </a:ln>
              <a:effectLst/>
            </c:spPr>
          </c:dPt>
          <c:dPt>
            <c:idx val="63"/>
            <c:invertIfNegative val="0"/>
            <c:bubble3D val="0"/>
            <c:spPr>
              <a:solidFill>
                <a:srgbClr val="E10000"/>
              </a:solidFill>
              <a:ln w="6350">
                <a:solidFill>
                  <a:srgbClr val="FFFFFF"/>
                </a:solidFill>
                <a:prstDash val="solid"/>
              </a:ln>
              <a:effectLst/>
            </c:spPr>
          </c:dPt>
          <c:dPt>
            <c:idx val="64"/>
            <c:invertIfNegative val="0"/>
            <c:bubble3D val="0"/>
            <c:spPr>
              <a:solidFill>
                <a:srgbClr val="E10000"/>
              </a:solidFill>
              <a:ln w="6350">
                <a:solidFill>
                  <a:srgbClr val="FFFFFF"/>
                </a:solidFill>
                <a:prstDash val="solid"/>
              </a:ln>
              <a:effectLst/>
            </c:spPr>
          </c:dPt>
          <c:dPt>
            <c:idx val="65"/>
            <c:invertIfNegative val="0"/>
            <c:bubble3D val="0"/>
            <c:spPr>
              <a:solidFill>
                <a:srgbClr val="E10000"/>
              </a:solidFill>
              <a:ln w="6350">
                <a:solidFill>
                  <a:srgbClr val="FFFFFF"/>
                </a:solidFill>
                <a:prstDash val="solid"/>
              </a:ln>
              <a:effectLst/>
            </c:spPr>
          </c:dPt>
          <c:dPt>
            <c:idx val="66"/>
            <c:invertIfNegative val="0"/>
            <c:bubble3D val="0"/>
            <c:spPr>
              <a:solidFill>
                <a:srgbClr val="E10000"/>
              </a:solidFill>
              <a:ln w="6350">
                <a:solidFill>
                  <a:srgbClr val="FFFFFF"/>
                </a:solidFill>
                <a:prstDash val="solid"/>
              </a:ln>
              <a:effectLst/>
            </c:spPr>
          </c:dPt>
          <c:dPt>
            <c:idx val="67"/>
            <c:invertIfNegative val="0"/>
            <c:bubble3D val="0"/>
            <c:spPr>
              <a:solidFill>
                <a:srgbClr val="E10000"/>
              </a:solidFill>
              <a:ln w="6350">
                <a:solidFill>
                  <a:srgbClr val="FFFFFF"/>
                </a:solidFill>
                <a:prstDash val="solid"/>
              </a:ln>
              <a:effectLst/>
            </c:spPr>
          </c:dPt>
          <c:dPt>
            <c:idx val="68"/>
            <c:invertIfNegative val="0"/>
            <c:bubble3D val="0"/>
            <c:spPr>
              <a:solidFill>
                <a:srgbClr val="E10000"/>
              </a:solidFill>
              <a:ln w="6350">
                <a:solidFill>
                  <a:srgbClr val="FFFFFF"/>
                </a:solidFill>
                <a:prstDash val="solid"/>
              </a:ln>
              <a:effectLst/>
            </c:spPr>
          </c:dPt>
          <c:dPt>
            <c:idx val="69"/>
            <c:invertIfNegative val="0"/>
            <c:bubble3D val="0"/>
            <c:spPr>
              <a:solidFill>
                <a:srgbClr val="E10000"/>
              </a:solidFill>
              <a:ln w="6350">
                <a:solidFill>
                  <a:srgbClr val="FFFFFF"/>
                </a:solidFill>
                <a:prstDash val="solid"/>
              </a:ln>
              <a:effectLst/>
            </c:spPr>
          </c:dPt>
          <c:dPt>
            <c:idx val="70"/>
            <c:invertIfNegative val="0"/>
            <c:bubble3D val="0"/>
            <c:spPr>
              <a:solidFill>
                <a:srgbClr val="E10000"/>
              </a:solidFill>
              <a:ln w="6350">
                <a:solidFill>
                  <a:srgbClr val="FFFFFF"/>
                </a:solidFill>
                <a:prstDash val="solid"/>
              </a:ln>
              <a:effectLst/>
            </c:spPr>
          </c:dPt>
          <c:dPt>
            <c:idx val="71"/>
            <c:invertIfNegative val="0"/>
            <c:bubble3D val="0"/>
            <c:spPr>
              <a:solidFill>
                <a:srgbClr val="E10000"/>
              </a:solidFill>
              <a:ln w="6350">
                <a:solidFill>
                  <a:srgbClr val="FFFFFF"/>
                </a:solidFill>
                <a:prstDash val="solid"/>
              </a:ln>
              <a:effectLst/>
            </c:spPr>
          </c:dPt>
          <c:dPt>
            <c:idx val="72"/>
            <c:invertIfNegative val="0"/>
            <c:bubble3D val="0"/>
            <c:spPr>
              <a:solidFill>
                <a:srgbClr val="E10000"/>
              </a:solidFill>
              <a:ln w="6350">
                <a:solidFill>
                  <a:srgbClr val="FFFFFF"/>
                </a:solidFill>
                <a:prstDash val="solid"/>
              </a:ln>
              <a:effectLst/>
            </c:spPr>
          </c:dPt>
          <c:dPt>
            <c:idx val="73"/>
            <c:invertIfNegative val="0"/>
            <c:bubble3D val="0"/>
            <c:spPr>
              <a:solidFill>
                <a:srgbClr val="E10000"/>
              </a:solidFill>
              <a:ln w="6350">
                <a:solidFill>
                  <a:srgbClr val="FFFFFF"/>
                </a:solidFill>
                <a:prstDash val="solid"/>
              </a:ln>
              <a:effectLst/>
            </c:spPr>
          </c:dPt>
          <c:dPt>
            <c:idx val="74"/>
            <c:invertIfNegative val="0"/>
            <c:bubble3D val="0"/>
            <c:spPr>
              <a:solidFill>
                <a:srgbClr val="E10000"/>
              </a:solidFill>
              <a:ln w="6350">
                <a:solidFill>
                  <a:srgbClr val="FFFFFF"/>
                </a:solidFill>
                <a:prstDash val="solid"/>
              </a:ln>
              <a:effectLst/>
            </c:spPr>
          </c:dPt>
          <c:dPt>
            <c:idx val="75"/>
            <c:invertIfNegative val="0"/>
            <c:bubble3D val="0"/>
            <c:spPr>
              <a:solidFill>
                <a:srgbClr val="E10000"/>
              </a:solidFill>
              <a:ln w="6350">
                <a:solidFill>
                  <a:srgbClr val="FFFFFF"/>
                </a:solidFill>
                <a:prstDash val="solid"/>
              </a:ln>
              <a:effectLst/>
            </c:spPr>
          </c:dPt>
          <c:dPt>
            <c:idx val="76"/>
            <c:invertIfNegative val="0"/>
            <c:bubble3D val="0"/>
            <c:spPr>
              <a:solidFill>
                <a:srgbClr val="E10000"/>
              </a:solidFill>
              <a:ln w="6350">
                <a:solidFill>
                  <a:srgbClr val="FFFFFF"/>
                </a:solidFill>
                <a:prstDash val="solid"/>
              </a:ln>
              <a:effectLst/>
            </c:spPr>
          </c:dPt>
          <c:dPt>
            <c:idx val="77"/>
            <c:invertIfNegative val="0"/>
            <c:bubble3D val="0"/>
            <c:spPr>
              <a:solidFill>
                <a:srgbClr val="E10000"/>
              </a:solidFill>
              <a:ln w="6350">
                <a:solidFill>
                  <a:srgbClr val="FFFFFF"/>
                </a:solidFill>
                <a:prstDash val="solid"/>
              </a:ln>
              <a:effectLst/>
            </c:spPr>
          </c:dPt>
          <c:dPt>
            <c:idx val="78"/>
            <c:invertIfNegative val="0"/>
            <c:bubble3D val="0"/>
            <c:spPr>
              <a:solidFill>
                <a:srgbClr val="E10000"/>
              </a:solidFill>
              <a:ln w="6350">
                <a:solidFill>
                  <a:srgbClr val="FFFFFF"/>
                </a:solidFill>
                <a:prstDash val="solid"/>
              </a:ln>
              <a:effectLst/>
            </c:spPr>
          </c:dPt>
          <c:dPt>
            <c:idx val="79"/>
            <c:invertIfNegative val="0"/>
            <c:bubble3D val="0"/>
            <c:spPr>
              <a:solidFill>
                <a:srgbClr val="E10000"/>
              </a:solidFill>
              <a:ln w="6350">
                <a:solidFill>
                  <a:srgbClr val="FFFFFF"/>
                </a:solidFill>
                <a:prstDash val="solid"/>
              </a:ln>
              <a:effectLst/>
            </c:spPr>
          </c:dPt>
          <c:dPt>
            <c:idx val="80"/>
            <c:invertIfNegative val="0"/>
            <c:bubble3D val="0"/>
            <c:spPr>
              <a:pattFill prst="dkUpDiag">
                <a:fgClr>
                  <a:srgbClr val="E10000"/>
                </a:fgClr>
                <a:bgClr>
                  <a:schemeClr val="bg1"/>
                </a:bgClr>
              </a:pattFill>
              <a:ln w="6350">
                <a:solidFill>
                  <a:srgbClr val="FFFFFF"/>
                </a:solidFill>
                <a:prstDash val="solid"/>
              </a:ln>
              <a:effectLst/>
            </c:spPr>
          </c:dPt>
          <c:dPt>
            <c:idx val="81"/>
            <c:invertIfNegative val="0"/>
            <c:bubble3D val="0"/>
            <c:spPr>
              <a:pattFill prst="dkUpDiag">
                <a:fgClr>
                  <a:srgbClr val="E10000"/>
                </a:fgClr>
                <a:bgClr>
                  <a:schemeClr val="bg1"/>
                </a:bgClr>
              </a:pattFill>
              <a:ln w="6350">
                <a:solidFill>
                  <a:srgbClr val="FFFFFF"/>
                </a:solidFill>
                <a:prstDash val="solid"/>
              </a:ln>
              <a:effectLst/>
            </c:spPr>
          </c:dPt>
          <c:dPt>
            <c:idx val="82"/>
            <c:invertIfNegative val="0"/>
            <c:bubble3D val="0"/>
            <c:spPr>
              <a:pattFill prst="dkUpDiag">
                <a:fgClr>
                  <a:srgbClr val="E10000"/>
                </a:fgClr>
                <a:bgClr>
                  <a:schemeClr val="bg1"/>
                </a:bgClr>
              </a:pattFill>
              <a:ln w="6350">
                <a:solidFill>
                  <a:srgbClr val="FFFFFF"/>
                </a:solidFill>
                <a:prstDash val="solid"/>
              </a:ln>
              <a:effectLst/>
            </c:spPr>
          </c:dPt>
          <c:dPt>
            <c:idx val="83"/>
            <c:invertIfNegative val="0"/>
            <c:bubble3D val="0"/>
            <c:spPr>
              <a:pattFill prst="dkUpDiag">
                <a:fgClr>
                  <a:srgbClr val="E10000"/>
                </a:fgClr>
                <a:bgClr>
                  <a:schemeClr val="bg1"/>
                </a:bgClr>
              </a:pattFill>
              <a:ln w="6350">
                <a:solidFill>
                  <a:srgbClr val="FFFFFF"/>
                </a:solidFill>
                <a:prstDash val="solid"/>
              </a:ln>
              <a:effectLst/>
            </c:spPr>
          </c:dPt>
          <c:dLbls>
            <c:delete val="1"/>
          </c:dLbls>
          <c:cat>
            <c:strRef>
              <c:f>半导体月度销售额!$I$184:$I$267</c:f>
              <c:strCache>
                <c:ptCount val="84"/>
                <c:pt idx="0">
                  <c:v>2015-01</c:v>
                </c:pt>
                <c:pt idx="1">
                  <c:v>2015-02</c:v>
                </c:pt>
                <c:pt idx="2">
                  <c:v>2015-03</c:v>
                </c:pt>
                <c:pt idx="3">
                  <c:v>2015-04</c:v>
                </c:pt>
                <c:pt idx="4">
                  <c:v>2015-05</c:v>
                </c:pt>
                <c:pt idx="5">
                  <c:v>2015-06</c:v>
                </c:pt>
                <c:pt idx="6">
                  <c:v>2015-07</c:v>
                </c:pt>
                <c:pt idx="7">
                  <c:v>2015-08</c:v>
                </c:pt>
                <c:pt idx="8">
                  <c:v>2015-09</c:v>
                </c:pt>
                <c:pt idx="9">
                  <c:v>2015-10</c:v>
                </c:pt>
                <c:pt idx="10">
                  <c:v>2015-11</c:v>
                </c:pt>
                <c:pt idx="11">
                  <c:v>2015-12</c:v>
                </c:pt>
                <c:pt idx="12">
                  <c:v>2016-01</c:v>
                </c:pt>
                <c:pt idx="13">
                  <c:v>2016-02</c:v>
                </c:pt>
                <c:pt idx="14">
                  <c:v>2016-03</c:v>
                </c:pt>
                <c:pt idx="15">
                  <c:v>2016-04</c:v>
                </c:pt>
                <c:pt idx="16">
                  <c:v>2016-05</c:v>
                </c:pt>
                <c:pt idx="17">
                  <c:v>2016-06</c:v>
                </c:pt>
                <c:pt idx="18">
                  <c:v>2016-07</c:v>
                </c:pt>
                <c:pt idx="19">
                  <c:v>2016-08</c:v>
                </c:pt>
                <c:pt idx="20">
                  <c:v>2016-09</c:v>
                </c:pt>
                <c:pt idx="21">
                  <c:v>2016-10</c:v>
                </c:pt>
                <c:pt idx="22">
                  <c:v>2016-11</c:v>
                </c:pt>
                <c:pt idx="23">
                  <c:v>2016-12</c:v>
                </c:pt>
                <c:pt idx="24">
                  <c:v>2017-01</c:v>
                </c:pt>
                <c:pt idx="25">
                  <c:v>2017-02</c:v>
                </c:pt>
                <c:pt idx="26">
                  <c:v>2017-03</c:v>
                </c:pt>
                <c:pt idx="27">
                  <c:v>2017-04</c:v>
                </c:pt>
                <c:pt idx="28">
                  <c:v>2017-05</c:v>
                </c:pt>
                <c:pt idx="29">
                  <c:v>2017-06</c:v>
                </c:pt>
                <c:pt idx="30">
                  <c:v>2017-07</c:v>
                </c:pt>
                <c:pt idx="31">
                  <c:v>2017-08</c:v>
                </c:pt>
                <c:pt idx="32">
                  <c:v>2017-09</c:v>
                </c:pt>
                <c:pt idx="33">
                  <c:v>2017-10</c:v>
                </c:pt>
                <c:pt idx="34">
                  <c:v>2017-11</c:v>
                </c:pt>
                <c:pt idx="35">
                  <c:v>2017-12</c:v>
                </c:pt>
                <c:pt idx="36">
                  <c:v>2018-01</c:v>
                </c:pt>
                <c:pt idx="37">
                  <c:v>2018-02</c:v>
                </c:pt>
                <c:pt idx="38">
                  <c:v>2018-03</c:v>
                </c:pt>
                <c:pt idx="39">
                  <c:v>2018-04</c:v>
                </c:pt>
                <c:pt idx="40">
                  <c:v>2018-05</c:v>
                </c:pt>
                <c:pt idx="41">
                  <c:v>2018-06</c:v>
                </c:pt>
                <c:pt idx="42">
                  <c:v>2018-07</c:v>
                </c:pt>
                <c:pt idx="43">
                  <c:v>2018-08</c:v>
                </c:pt>
                <c:pt idx="44">
                  <c:v>2018-09</c:v>
                </c:pt>
                <c:pt idx="45">
                  <c:v>2018-10</c:v>
                </c:pt>
                <c:pt idx="46">
                  <c:v>2018-11</c:v>
                </c:pt>
                <c:pt idx="47">
                  <c:v>2018-12</c:v>
                </c:pt>
                <c:pt idx="48">
                  <c:v>2019-01</c:v>
                </c:pt>
                <c:pt idx="49">
                  <c:v>2019-02</c:v>
                </c:pt>
                <c:pt idx="50">
                  <c:v>2019-03</c:v>
                </c:pt>
                <c:pt idx="51">
                  <c:v>2019-04</c:v>
                </c:pt>
                <c:pt idx="52">
                  <c:v>2019-05</c:v>
                </c:pt>
                <c:pt idx="53">
                  <c:v>2019-06</c:v>
                </c:pt>
                <c:pt idx="54">
                  <c:v>2019-07</c:v>
                </c:pt>
                <c:pt idx="55">
                  <c:v>2019-08</c:v>
                </c:pt>
                <c:pt idx="56">
                  <c:v>2019-09</c:v>
                </c:pt>
                <c:pt idx="57">
                  <c:v>2019-10</c:v>
                </c:pt>
                <c:pt idx="58">
                  <c:v>2019-11</c:v>
                </c:pt>
                <c:pt idx="59">
                  <c:v>2019-12</c:v>
                </c:pt>
                <c:pt idx="60">
                  <c:v>2020-01</c:v>
                </c:pt>
                <c:pt idx="61">
                  <c:v>2020-02</c:v>
                </c:pt>
                <c:pt idx="62">
                  <c:v>2020-03</c:v>
                </c:pt>
                <c:pt idx="63">
                  <c:v>2020-04</c:v>
                </c:pt>
                <c:pt idx="64">
                  <c:v>2020-05</c:v>
                </c:pt>
                <c:pt idx="65">
                  <c:v>2020-06</c:v>
                </c:pt>
                <c:pt idx="66">
                  <c:v>2020-07</c:v>
                </c:pt>
                <c:pt idx="67">
                  <c:v>2020-08</c:v>
                </c:pt>
                <c:pt idx="68">
                  <c:v>2020-09</c:v>
                </c:pt>
                <c:pt idx="69">
                  <c:v>2020-10</c:v>
                </c:pt>
                <c:pt idx="70">
                  <c:v>2020-11</c:v>
                </c:pt>
                <c:pt idx="71">
                  <c:v>2020-12</c:v>
                </c:pt>
                <c:pt idx="72">
                  <c:v>2021-01</c:v>
                </c:pt>
                <c:pt idx="73">
                  <c:v>2021-02</c:v>
                </c:pt>
                <c:pt idx="74">
                  <c:v>2021-03</c:v>
                </c:pt>
                <c:pt idx="75">
                  <c:v>2021-04</c:v>
                </c:pt>
                <c:pt idx="76">
                  <c:v>2021-05</c:v>
                </c:pt>
                <c:pt idx="77">
                  <c:v>2021-06</c:v>
                </c:pt>
                <c:pt idx="78">
                  <c:v>2021-07</c:v>
                </c:pt>
                <c:pt idx="79">
                  <c:v>2021-08</c:v>
                </c:pt>
                <c:pt idx="80">
                  <c:v>2021-09E</c:v>
                </c:pt>
                <c:pt idx="81">
                  <c:v>2021-10E</c:v>
                </c:pt>
                <c:pt idx="82">
                  <c:v>2021-11E</c:v>
                </c:pt>
                <c:pt idx="83">
                  <c:v>2021-12E</c:v>
                </c:pt>
              </c:strCache>
            </c:strRef>
          </c:cat>
          <c:val>
            <c:numRef>
              <c:f>半导体月度销售额!$O$184:$O$267</c:f>
              <c:numCache>
                <c:formatCode>#,##0.00_ </c:formatCode>
                <c:ptCount val="84"/>
                <c:pt idx="0">
                  <c:v>28.55</c:v>
                </c:pt>
                <c:pt idx="1">
                  <c:v>27.74</c:v>
                </c:pt>
                <c:pt idx="2">
                  <c:v>27.72</c:v>
                </c:pt>
                <c:pt idx="3">
                  <c:v>27.6</c:v>
                </c:pt>
                <c:pt idx="4">
                  <c:v>28.2</c:v>
                </c:pt>
                <c:pt idx="5">
                  <c:v>27.99</c:v>
                </c:pt>
                <c:pt idx="6">
                  <c:v>27.88</c:v>
                </c:pt>
                <c:pt idx="7">
                  <c:v>27.73</c:v>
                </c:pt>
                <c:pt idx="8">
                  <c:v>28.41</c:v>
                </c:pt>
                <c:pt idx="9">
                  <c:v>28.96</c:v>
                </c:pt>
                <c:pt idx="10">
                  <c:v>28.88</c:v>
                </c:pt>
                <c:pt idx="11">
                  <c:v>27.62</c:v>
                </c:pt>
                <c:pt idx="12">
                  <c:v>26.88</c:v>
                </c:pt>
                <c:pt idx="13">
                  <c:v>26.02</c:v>
                </c:pt>
                <c:pt idx="14">
                  <c:v>26.09</c:v>
                </c:pt>
                <c:pt idx="15">
                  <c:v>25.85</c:v>
                </c:pt>
                <c:pt idx="16">
                  <c:v>26.07</c:v>
                </c:pt>
                <c:pt idx="17">
                  <c:v>26.41</c:v>
                </c:pt>
                <c:pt idx="18">
                  <c:v>27.08</c:v>
                </c:pt>
                <c:pt idx="19">
                  <c:v>28.51</c:v>
                </c:pt>
                <c:pt idx="20">
                  <c:v>29.43</c:v>
                </c:pt>
                <c:pt idx="21">
                  <c:v>30.45</c:v>
                </c:pt>
                <c:pt idx="22">
                  <c:v>31.03</c:v>
                </c:pt>
                <c:pt idx="23">
                  <c:v>31.01</c:v>
                </c:pt>
                <c:pt idx="24">
                  <c:v>30.63</c:v>
                </c:pt>
                <c:pt idx="25">
                  <c:v>30.39</c:v>
                </c:pt>
                <c:pt idx="26">
                  <c:v>30.88</c:v>
                </c:pt>
                <c:pt idx="27">
                  <c:v>31.3</c:v>
                </c:pt>
                <c:pt idx="28">
                  <c:v>31.93</c:v>
                </c:pt>
                <c:pt idx="29">
                  <c:v>32.64</c:v>
                </c:pt>
                <c:pt idx="30">
                  <c:v>33.63</c:v>
                </c:pt>
                <c:pt idx="31">
                  <c:v>34.96</c:v>
                </c:pt>
                <c:pt idx="32">
                  <c:v>35.95</c:v>
                </c:pt>
                <c:pt idx="33">
                  <c:v>37.09</c:v>
                </c:pt>
                <c:pt idx="34">
                  <c:v>37.69</c:v>
                </c:pt>
                <c:pt idx="35">
                  <c:v>37.99</c:v>
                </c:pt>
                <c:pt idx="36">
                  <c:v>37.6</c:v>
                </c:pt>
                <c:pt idx="37">
                  <c:v>36.76</c:v>
                </c:pt>
                <c:pt idx="38">
                  <c:v>37.02</c:v>
                </c:pt>
                <c:pt idx="39">
                  <c:v>37.59</c:v>
                </c:pt>
                <c:pt idx="40">
                  <c:v>38.72</c:v>
                </c:pt>
                <c:pt idx="41">
                  <c:v>39.31</c:v>
                </c:pt>
                <c:pt idx="42">
                  <c:v>39.49</c:v>
                </c:pt>
                <c:pt idx="43">
                  <c:v>40.16</c:v>
                </c:pt>
                <c:pt idx="44">
                  <c:v>40.91</c:v>
                </c:pt>
                <c:pt idx="45">
                  <c:v>41.81</c:v>
                </c:pt>
                <c:pt idx="46">
                  <c:v>41.37</c:v>
                </c:pt>
                <c:pt idx="47">
                  <c:v>38.22</c:v>
                </c:pt>
                <c:pt idx="48">
                  <c:v>35.47</c:v>
                </c:pt>
                <c:pt idx="49">
                  <c:v>32.86</c:v>
                </c:pt>
                <c:pt idx="50">
                  <c:v>32.28</c:v>
                </c:pt>
                <c:pt idx="51">
                  <c:v>32.13</c:v>
                </c:pt>
                <c:pt idx="52">
                  <c:v>33.06</c:v>
                </c:pt>
                <c:pt idx="53">
                  <c:v>32.72</c:v>
                </c:pt>
                <c:pt idx="54">
                  <c:v>33.37</c:v>
                </c:pt>
                <c:pt idx="55">
                  <c:v>34.2</c:v>
                </c:pt>
                <c:pt idx="56">
                  <c:v>35.57</c:v>
                </c:pt>
                <c:pt idx="57">
                  <c:v>36.59</c:v>
                </c:pt>
                <c:pt idx="58">
                  <c:v>36.65</c:v>
                </c:pt>
                <c:pt idx="59">
                  <c:v>36.1</c:v>
                </c:pt>
                <c:pt idx="60">
                  <c:v>35.39</c:v>
                </c:pt>
                <c:pt idx="61">
                  <c:v>34.5</c:v>
                </c:pt>
                <c:pt idx="62">
                  <c:v>34.85</c:v>
                </c:pt>
                <c:pt idx="63">
                  <c:v>34.43</c:v>
                </c:pt>
                <c:pt idx="64">
                  <c:v>34.97</c:v>
                </c:pt>
                <c:pt idx="65">
                  <c:v>34.53</c:v>
                </c:pt>
                <c:pt idx="66">
                  <c:v>35.2</c:v>
                </c:pt>
                <c:pt idx="67">
                  <c:v>36.23</c:v>
                </c:pt>
                <c:pt idx="68">
                  <c:v>37.86</c:v>
                </c:pt>
                <c:pt idx="69">
                  <c:v>39.03</c:v>
                </c:pt>
                <c:pt idx="70">
                  <c:v>39.41</c:v>
                </c:pt>
                <c:pt idx="71">
                  <c:v>39.16</c:v>
                </c:pt>
                <c:pt idx="72">
                  <c:v>40.01</c:v>
                </c:pt>
                <c:pt idx="73">
                  <c:v>39.59</c:v>
                </c:pt>
                <c:pt idx="74">
                  <c:v>41.05</c:v>
                </c:pt>
                <c:pt idx="75">
                  <c:v>41.85</c:v>
                </c:pt>
                <c:pt idx="76">
                  <c:v>43.61</c:v>
                </c:pt>
                <c:pt idx="77">
                  <c:v>44.53</c:v>
                </c:pt>
                <c:pt idx="78">
                  <c:v>45.44</c:v>
                </c:pt>
                <c:pt idx="79">
                  <c:v>47.18</c:v>
                </c:pt>
                <c:pt idx="80" c:formatCode="0.00">
                  <c:v>49.5966</c:v>
                </c:pt>
                <c:pt idx="81" c:formatCode="0.00">
                  <c:v>51.32445</c:v>
                </c:pt>
                <c:pt idx="82" c:formatCode="0.00">
                  <c:v>52.0212</c:v>
                </c:pt>
                <c:pt idx="83" c:formatCode="0.00">
                  <c:v>51.887</c:v>
                </c:pt>
              </c:numCache>
            </c:numRef>
          </c:val>
        </c:ser>
        <c:dLbls>
          <c:showLegendKey val="0"/>
          <c:showVal val="0"/>
          <c:showCatName val="0"/>
          <c:showSerName val="0"/>
          <c:showPercent val="0"/>
          <c:showBubbleSize val="0"/>
        </c:dLbls>
        <c:gapWidth val="150"/>
        <c:axId val="1229357144"/>
        <c:axId val="1229360424"/>
      </c:barChart>
      <c:lineChart>
        <c:grouping val="standard"/>
        <c:varyColors val="0"/>
        <c:ser>
          <c:idx val="1"/>
          <c:order val="1"/>
          <c:tx>
            <c:strRef>
              <c:f>半导体月度销售额!$Q$1:$Q$5</c:f>
              <c:strCache>
                <c:ptCount val="1"/>
                <c:pt idx="0">
                  <c:v>YoY（右轴）</c:v>
                </c:pt>
              </c:strCache>
            </c:strRef>
          </c:tx>
          <c:spPr>
            <a:ln w="12700" cap="rnd">
              <a:solidFill>
                <a:srgbClr val="E1C000"/>
              </a:solidFill>
              <a:prstDash val="solid"/>
              <a:round/>
            </a:ln>
            <a:effectLst/>
          </c:spPr>
          <c:marker>
            <c:symbol val="diamond"/>
            <c:size val="5"/>
            <c:spPr>
              <a:solidFill>
                <a:schemeClr val="bg1"/>
              </a:solidFill>
              <a:ln w="12700">
                <a:solidFill>
                  <a:srgbClr val="E1C000"/>
                </a:solidFill>
                <a:prstDash val="solid"/>
              </a:ln>
              <a:effectLst/>
            </c:spPr>
          </c:marker>
          <c:dLbls>
            <c:delete val="1"/>
          </c:dLbls>
          <c:cat>
            <c:numRef>
              <c:f>半导体月度销售额!$I$184:$I$263</c:f>
              <c:numCache>
                <c:formatCode>yyyy/mm;@</c:formatCode>
                <c:ptCount val="80"/>
                <c:pt idx="0" c:formatCode="yyyy/mm;@">
                  <c:v>42035</c:v>
                </c:pt>
                <c:pt idx="1" c:formatCode="yyyy/mm;@">
                  <c:v>42063</c:v>
                </c:pt>
                <c:pt idx="2" c:formatCode="yyyy/mm;@">
                  <c:v>42094</c:v>
                </c:pt>
                <c:pt idx="3" c:formatCode="yyyy/mm;@">
                  <c:v>42124</c:v>
                </c:pt>
                <c:pt idx="4" c:formatCode="yyyy/mm;@">
                  <c:v>42155</c:v>
                </c:pt>
                <c:pt idx="5" c:formatCode="yyyy/mm;@">
                  <c:v>42185</c:v>
                </c:pt>
                <c:pt idx="6" c:formatCode="yyyy/mm;@">
                  <c:v>42216</c:v>
                </c:pt>
                <c:pt idx="7" c:formatCode="yyyy/mm;@">
                  <c:v>42247</c:v>
                </c:pt>
                <c:pt idx="8" c:formatCode="yyyy/mm;@">
                  <c:v>42277</c:v>
                </c:pt>
                <c:pt idx="9" c:formatCode="yyyy/mm;@">
                  <c:v>42308</c:v>
                </c:pt>
                <c:pt idx="10" c:formatCode="yyyy/mm;@">
                  <c:v>42338</c:v>
                </c:pt>
                <c:pt idx="11" c:formatCode="yyyy/mm;@">
                  <c:v>42369</c:v>
                </c:pt>
                <c:pt idx="12" c:formatCode="yyyy/mm;@">
                  <c:v>42400</c:v>
                </c:pt>
                <c:pt idx="13" c:formatCode="yyyy/mm;@">
                  <c:v>42429</c:v>
                </c:pt>
                <c:pt idx="14" c:formatCode="yyyy/mm;@">
                  <c:v>42460</c:v>
                </c:pt>
                <c:pt idx="15" c:formatCode="yyyy/mm;@">
                  <c:v>42490</c:v>
                </c:pt>
                <c:pt idx="16" c:formatCode="yyyy/mm;@">
                  <c:v>42521</c:v>
                </c:pt>
                <c:pt idx="17" c:formatCode="yyyy/mm;@">
                  <c:v>42551</c:v>
                </c:pt>
                <c:pt idx="18" c:formatCode="yyyy/mm;@">
                  <c:v>42582</c:v>
                </c:pt>
                <c:pt idx="19" c:formatCode="yyyy/mm;@">
                  <c:v>42613</c:v>
                </c:pt>
                <c:pt idx="20" c:formatCode="yyyy/mm;@">
                  <c:v>42643</c:v>
                </c:pt>
                <c:pt idx="21" c:formatCode="yyyy/mm;@">
                  <c:v>42674</c:v>
                </c:pt>
                <c:pt idx="22" c:formatCode="yyyy/mm;@">
                  <c:v>42704</c:v>
                </c:pt>
                <c:pt idx="23" c:formatCode="yyyy/mm;@">
                  <c:v>42735</c:v>
                </c:pt>
                <c:pt idx="24" c:formatCode="yyyy/mm;@">
                  <c:v>42766</c:v>
                </c:pt>
                <c:pt idx="25" c:formatCode="yyyy/mm;@">
                  <c:v>42794</c:v>
                </c:pt>
                <c:pt idx="26" c:formatCode="yyyy/mm;@">
                  <c:v>42825</c:v>
                </c:pt>
                <c:pt idx="27" c:formatCode="yyyy/mm;@">
                  <c:v>42855</c:v>
                </c:pt>
                <c:pt idx="28" c:formatCode="yyyy/mm;@">
                  <c:v>42886</c:v>
                </c:pt>
                <c:pt idx="29" c:formatCode="yyyy/mm;@">
                  <c:v>42916</c:v>
                </c:pt>
                <c:pt idx="30" c:formatCode="yyyy/mm;@">
                  <c:v>42947</c:v>
                </c:pt>
                <c:pt idx="31" c:formatCode="yyyy/mm;@">
                  <c:v>42978</c:v>
                </c:pt>
                <c:pt idx="32" c:formatCode="yyyy/mm;@">
                  <c:v>43008</c:v>
                </c:pt>
                <c:pt idx="33" c:formatCode="yyyy/mm;@">
                  <c:v>43039</c:v>
                </c:pt>
                <c:pt idx="34" c:formatCode="yyyy/mm;@">
                  <c:v>43069</c:v>
                </c:pt>
                <c:pt idx="35" c:formatCode="yyyy/mm;@">
                  <c:v>43100</c:v>
                </c:pt>
                <c:pt idx="36" c:formatCode="yyyy/mm;@">
                  <c:v>43131</c:v>
                </c:pt>
                <c:pt idx="37" c:formatCode="yyyy/mm;@">
                  <c:v>43159</c:v>
                </c:pt>
                <c:pt idx="38" c:formatCode="yyyy/mm;@">
                  <c:v>43190</c:v>
                </c:pt>
                <c:pt idx="39" c:formatCode="yyyy/mm;@">
                  <c:v>43220</c:v>
                </c:pt>
                <c:pt idx="40" c:formatCode="yyyy/mm;@">
                  <c:v>43251</c:v>
                </c:pt>
                <c:pt idx="41" c:formatCode="yyyy/mm;@">
                  <c:v>43281</c:v>
                </c:pt>
                <c:pt idx="42" c:formatCode="yyyy/mm;@">
                  <c:v>43312</c:v>
                </c:pt>
                <c:pt idx="43" c:formatCode="yyyy/mm;@">
                  <c:v>43343</c:v>
                </c:pt>
                <c:pt idx="44" c:formatCode="yyyy/mm;@">
                  <c:v>43373</c:v>
                </c:pt>
                <c:pt idx="45" c:formatCode="yyyy/mm;@">
                  <c:v>43404</c:v>
                </c:pt>
                <c:pt idx="46" c:formatCode="yyyy/mm;@">
                  <c:v>43434</c:v>
                </c:pt>
                <c:pt idx="47" c:formatCode="yyyy/mm;@">
                  <c:v>43465</c:v>
                </c:pt>
                <c:pt idx="48" c:formatCode="yyyy/mm;@">
                  <c:v>43496</c:v>
                </c:pt>
                <c:pt idx="49" c:formatCode="yyyy/mm;@">
                  <c:v>43524</c:v>
                </c:pt>
                <c:pt idx="50" c:formatCode="yyyy/mm;@">
                  <c:v>43555</c:v>
                </c:pt>
                <c:pt idx="51" c:formatCode="yyyy/mm;@">
                  <c:v>43585</c:v>
                </c:pt>
                <c:pt idx="52" c:formatCode="yyyy/mm;@">
                  <c:v>43616</c:v>
                </c:pt>
                <c:pt idx="53" c:formatCode="yyyy/mm;@">
                  <c:v>43646</c:v>
                </c:pt>
                <c:pt idx="54" c:formatCode="yyyy/mm;@">
                  <c:v>43677</c:v>
                </c:pt>
                <c:pt idx="55" c:formatCode="yyyy/mm;@">
                  <c:v>43708</c:v>
                </c:pt>
                <c:pt idx="56" c:formatCode="yyyy/mm;@">
                  <c:v>43738</c:v>
                </c:pt>
                <c:pt idx="57" c:formatCode="yyyy/mm;@">
                  <c:v>43769</c:v>
                </c:pt>
                <c:pt idx="58" c:formatCode="yyyy/mm;@">
                  <c:v>43799</c:v>
                </c:pt>
                <c:pt idx="59" c:formatCode="yyyy/mm;@">
                  <c:v>43830</c:v>
                </c:pt>
                <c:pt idx="60" c:formatCode="yyyy/mm;@">
                  <c:v>43861</c:v>
                </c:pt>
                <c:pt idx="61" c:formatCode="yyyy/mm;@">
                  <c:v>43890</c:v>
                </c:pt>
                <c:pt idx="62" c:formatCode="yyyy/mm;@">
                  <c:v>43921</c:v>
                </c:pt>
                <c:pt idx="63" c:formatCode="yyyy/mm;@">
                  <c:v>43951</c:v>
                </c:pt>
                <c:pt idx="64" c:formatCode="yyyy/mm;@">
                  <c:v>43982</c:v>
                </c:pt>
                <c:pt idx="65" c:formatCode="yyyy/mm;@">
                  <c:v>44012</c:v>
                </c:pt>
                <c:pt idx="66" c:formatCode="yyyy/mm;@">
                  <c:v>44043</c:v>
                </c:pt>
                <c:pt idx="67" c:formatCode="yyyy/mm;@">
                  <c:v>44074</c:v>
                </c:pt>
                <c:pt idx="68" c:formatCode="yyyy/mm;@">
                  <c:v>44104</c:v>
                </c:pt>
                <c:pt idx="69" c:formatCode="yyyy/mm;@">
                  <c:v>44135</c:v>
                </c:pt>
                <c:pt idx="70" c:formatCode="yyyy/mm;@">
                  <c:v>44165</c:v>
                </c:pt>
                <c:pt idx="71" c:formatCode="yyyy/mm;@">
                  <c:v>44196</c:v>
                </c:pt>
                <c:pt idx="72" c:formatCode="yyyy/mm;@">
                  <c:v>44227</c:v>
                </c:pt>
                <c:pt idx="73" c:formatCode="yyyy/mm;@">
                  <c:v>44255</c:v>
                </c:pt>
                <c:pt idx="74" c:formatCode="yyyy/mm;@">
                  <c:v>44286</c:v>
                </c:pt>
                <c:pt idx="75" c:formatCode="yyyy/mm;@">
                  <c:v>44316</c:v>
                </c:pt>
                <c:pt idx="76" c:formatCode="yyyy/mm;@">
                  <c:v>44347</c:v>
                </c:pt>
                <c:pt idx="77" c:formatCode="yyyy/mm;@">
                  <c:v>44377</c:v>
                </c:pt>
                <c:pt idx="78" c:formatCode="yyyy/mm;@">
                  <c:v>44408</c:v>
                </c:pt>
                <c:pt idx="79" c:formatCode="yyyy/mm;@">
                  <c:v>44439</c:v>
                </c:pt>
              </c:numCache>
            </c:numRef>
          </c:cat>
          <c:val>
            <c:numRef>
              <c:f>半导体月度销售额!$Q$184:$Q$267</c:f>
              <c:numCache>
                <c:formatCode>0%</c:formatCode>
                <c:ptCount val="84"/>
                <c:pt idx="0">
                  <c:v>0.0872048743335871</c:v>
                </c:pt>
                <c:pt idx="1">
                  <c:v>0.0652841781874041</c:v>
                </c:pt>
                <c:pt idx="2">
                  <c:v>0.060038240917782</c:v>
                </c:pt>
                <c:pt idx="3">
                  <c:v>0.0478359908883828</c:v>
                </c:pt>
                <c:pt idx="4">
                  <c:v>0.0498883097542815</c:v>
                </c:pt>
                <c:pt idx="5">
                  <c:v>0.0215328467153284</c:v>
                </c:pt>
                <c:pt idx="6">
                  <c:v>-0.00676879230495198</c:v>
                </c:pt>
                <c:pt idx="7">
                  <c:v>-0.0256500351370345</c:v>
                </c:pt>
                <c:pt idx="8">
                  <c:v>-0.0280533698255218</c:v>
                </c:pt>
                <c:pt idx="9">
                  <c:v>-0.0242587601078167</c:v>
                </c:pt>
                <c:pt idx="10">
                  <c:v>-0.029895868323816</c:v>
                </c:pt>
                <c:pt idx="11">
                  <c:v>-0.0518365945760384</c:v>
                </c:pt>
                <c:pt idx="12">
                  <c:v>-0.0584938704028022</c:v>
                </c:pt>
                <c:pt idx="13">
                  <c:v>-0.0620043258832012</c:v>
                </c:pt>
                <c:pt idx="14">
                  <c:v>-0.0588023088023087</c:v>
                </c:pt>
                <c:pt idx="15">
                  <c:v>-0.0634057971014492</c:v>
                </c:pt>
                <c:pt idx="16">
                  <c:v>-0.075531914893617</c:v>
                </c:pt>
                <c:pt idx="17">
                  <c:v>-0.0564487316898892</c:v>
                </c:pt>
                <c:pt idx="18">
                  <c:v>-0.0286944045911047</c:v>
                </c:pt>
                <c:pt idx="19">
                  <c:v>0.0281283808150019</c:v>
                </c:pt>
                <c:pt idx="20">
                  <c:v>0.0359028511087645</c:v>
                </c:pt>
                <c:pt idx="21">
                  <c:v>0.051450276243094</c:v>
                </c:pt>
                <c:pt idx="22">
                  <c:v>0.0744459833795015</c:v>
                </c:pt>
                <c:pt idx="23">
                  <c:v>0.122737146994931</c:v>
                </c:pt>
                <c:pt idx="24">
                  <c:v>0.139508928571429</c:v>
                </c:pt>
                <c:pt idx="25">
                  <c:v>0.167947732513451</c:v>
                </c:pt>
                <c:pt idx="26">
                  <c:v>0.183595247221157</c:v>
                </c:pt>
                <c:pt idx="27">
                  <c:v>0.210831721470019</c:v>
                </c:pt>
                <c:pt idx="28">
                  <c:v>0.224779439969313</c:v>
                </c:pt>
                <c:pt idx="29" c:formatCode="0.0%">
                  <c:v>0.235895494131011</c:v>
                </c:pt>
                <c:pt idx="30" c:formatCode="0.0%">
                  <c:v>0.241875923190547</c:v>
                </c:pt>
                <c:pt idx="31">
                  <c:v>0.226236408277797</c:v>
                </c:pt>
                <c:pt idx="32">
                  <c:v>0.221542643560992</c:v>
                </c:pt>
                <c:pt idx="33">
                  <c:v>0.218062397372742</c:v>
                </c:pt>
                <c:pt idx="34">
                  <c:v>0.214631002255881</c:v>
                </c:pt>
                <c:pt idx="35">
                  <c:v>0.225088681070622</c:v>
                </c:pt>
                <c:pt idx="36">
                  <c:v>0.227554684949396</c:v>
                </c:pt>
                <c:pt idx="37">
                  <c:v>0.209608423823626</c:v>
                </c:pt>
                <c:pt idx="38">
                  <c:v>0.198834196891192</c:v>
                </c:pt>
                <c:pt idx="39">
                  <c:v>0.200958466453674</c:v>
                </c:pt>
                <c:pt idx="40">
                  <c:v>0.21265267773254</c:v>
                </c:pt>
                <c:pt idx="41">
                  <c:v>0.204350490196078</c:v>
                </c:pt>
                <c:pt idx="42">
                  <c:v>0.174249182277728</c:v>
                </c:pt>
                <c:pt idx="43">
                  <c:v>0.148741418764302</c:v>
                </c:pt>
                <c:pt idx="44">
                  <c:v>0.137969401947149</c:v>
                </c:pt>
                <c:pt idx="45">
                  <c:v>0.127258021029927</c:v>
                </c:pt>
                <c:pt idx="46">
                  <c:v>0.097638630936588</c:v>
                </c:pt>
                <c:pt idx="47">
                  <c:v>0.00605422479599893</c:v>
                </c:pt>
                <c:pt idx="48">
                  <c:v>-0.0566489361702128</c:v>
                </c:pt>
                <c:pt idx="49">
                  <c:v>-0.106093579978237</c:v>
                </c:pt>
                <c:pt idx="50">
                  <c:v>-0.128038897893031</c:v>
                </c:pt>
                <c:pt idx="51">
                  <c:v>-0.145251396648045</c:v>
                </c:pt>
                <c:pt idx="52">
                  <c:v>-0.146177685950413</c:v>
                </c:pt>
                <c:pt idx="53">
                  <c:v>-0.167641821419486</c:v>
                </c:pt>
                <c:pt idx="54">
                  <c:v>-0.154975943276779</c:v>
                </c:pt>
                <c:pt idx="55">
                  <c:v>-0.148406374501992</c:v>
                </c:pt>
                <c:pt idx="56">
                  <c:v>-0.130530432657052</c:v>
                </c:pt>
                <c:pt idx="57">
                  <c:v>-0.124850514231045</c:v>
                </c:pt>
                <c:pt idx="58">
                  <c:v>-0.114092337442591</c:v>
                </c:pt>
                <c:pt idx="59">
                  <c:v>-0.0554683411826268</c:v>
                </c:pt>
                <c:pt idx="60">
                  <c:v>-0.00225542712151106</c:v>
                </c:pt>
                <c:pt idx="61">
                  <c:v>0.0499087035909922</c:v>
                </c:pt>
                <c:pt idx="62">
                  <c:v>0.0796158612143743</c:v>
                </c:pt>
                <c:pt idx="63">
                  <c:v>0.0715841892312479</c:v>
                </c:pt>
                <c:pt idx="64">
                  <c:v>0.057773744706594</c:v>
                </c:pt>
                <c:pt idx="65">
                  <c:v>0.0553178484107579</c:v>
                </c:pt>
                <c:pt idx="66">
                  <c:v>0.0548396763560086</c:v>
                </c:pt>
                <c:pt idx="67">
                  <c:v>0.0593567251461986</c:v>
                </c:pt>
                <c:pt idx="68">
                  <c:v>0.0643800955861682</c:v>
                </c:pt>
                <c:pt idx="69">
                  <c:v>0.066684886581033</c:v>
                </c:pt>
                <c:pt idx="70">
                  <c:v>0.075306957708049</c:v>
                </c:pt>
                <c:pt idx="71">
                  <c:v>0.084764542936288</c:v>
                </c:pt>
                <c:pt idx="72" c:formatCode="0.00%">
                  <c:v>0.130545351794292</c:v>
                </c:pt>
                <c:pt idx="73" c:formatCode="0.00%">
                  <c:v>0.147536231884058</c:v>
                </c:pt>
                <c:pt idx="74" c:formatCode="0.00%">
                  <c:v>0.177905308464849</c:v>
                </c:pt>
                <c:pt idx="75" c:formatCode="0.00%">
                  <c:v>0.215509729886727</c:v>
                </c:pt>
                <c:pt idx="76" c:formatCode="0.00%">
                  <c:v>0.247068916213898</c:v>
                </c:pt>
                <c:pt idx="77" c:formatCode="0.00%">
                  <c:v>0.289603243556328</c:v>
                </c:pt>
                <c:pt idx="78" c:formatCode="0.00%">
                  <c:v>0.290909090909091</c:v>
                </c:pt>
                <c:pt idx="79" c:formatCode="0.00%">
                  <c:v>0.302235716257246</c:v>
                </c:pt>
                <c:pt idx="80" c:formatCode="0.00%">
                  <c:v>0.31</c:v>
                </c:pt>
                <c:pt idx="81" c:formatCode="0.00%">
                  <c:v>0.315</c:v>
                </c:pt>
                <c:pt idx="82" c:formatCode="0.00%">
                  <c:v>0.32</c:v>
                </c:pt>
                <c:pt idx="83" c:formatCode="0.00%">
                  <c:v>0.325</c:v>
                </c:pt>
              </c:numCache>
            </c:numRef>
          </c:val>
          <c:smooth val="0"/>
        </c:ser>
        <c:dLbls>
          <c:showLegendKey val="0"/>
          <c:showVal val="0"/>
          <c:showCatName val="0"/>
          <c:showSerName val="0"/>
          <c:showPercent val="0"/>
          <c:showBubbleSize val="0"/>
        </c:dLbls>
        <c:marker val="1"/>
        <c:smooth val="0"/>
        <c:axId val="1409269528"/>
        <c:axId val="1409280024"/>
      </c:lineChart>
      <c:catAx>
        <c:axId val="122935714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229360424"/>
        <c:crosses val="autoZero"/>
        <c:auto val="1"/>
        <c:lblAlgn val="ctr"/>
        <c:lblOffset val="100"/>
        <c:noMultiLvlLbl val="1"/>
      </c:catAx>
      <c:valAx>
        <c:axId val="1229360424"/>
        <c:scaling>
          <c:orientation val="minMax"/>
          <c:min val="25"/>
        </c:scaling>
        <c:delete val="0"/>
        <c:axPos val="l"/>
        <c:majorGridlines>
          <c:spPr>
            <a:ln w="9525" cap="flat" cmpd="sng" algn="ctr">
              <a:noFill/>
              <a:round/>
            </a:ln>
            <a:effectLst/>
          </c:spPr>
        </c:majorGridlines>
        <c:numFmt formatCode="#,##0_ "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229357144"/>
        <c:crosses val="autoZero"/>
        <c:crossBetween val="between"/>
      </c:valAx>
      <c:dateAx>
        <c:axId val="1409269528"/>
        <c:scaling>
          <c:orientation val="minMax"/>
        </c:scaling>
        <c:delete val="1"/>
        <c:axPos val="b"/>
        <c:numFmt formatCode="yyyy/mm;@"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09280024"/>
        <c:crosses val="autoZero"/>
        <c:auto val="1"/>
        <c:lblOffset val="100"/>
        <c:baseTimeUnit val="months"/>
      </c:dateAx>
      <c:valAx>
        <c:axId val="1409280024"/>
        <c:scaling>
          <c:orientation val="minMax"/>
        </c:scaling>
        <c:delete val="0"/>
        <c:axPos val="r"/>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409269528"/>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07946383382446"/>
          <c:y val="0.0473185906173027"/>
          <c:w val="0.938410723323511"/>
          <c:h val="0.768930145972941"/>
        </c:manualLayout>
      </c:layout>
      <c:lineChart>
        <c:grouping val="standard"/>
        <c:varyColors val="0"/>
        <c:ser>
          <c:idx val="0"/>
          <c:order val="0"/>
          <c:tx>
            <c:strRef>
              <c:f>Sheet4!$I$14</c:f>
              <c:strCache>
                <c:ptCount val="1"/>
                <c:pt idx="0">
                  <c:v>需求</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dLbls>
            <c:delete val="1"/>
          </c:dLbls>
          <c:cat>
            <c:strRef>
              <c:f>Sheet4!$H$15:$H$21</c:f>
              <c:strCache>
                <c:ptCount val="7"/>
                <c:pt idx="0">
                  <c:v>2017</c:v>
                </c:pt>
                <c:pt idx="1">
                  <c:v>2018</c:v>
                </c:pt>
                <c:pt idx="2">
                  <c:v>2019</c:v>
                </c:pt>
                <c:pt idx="3">
                  <c:v>2020</c:v>
                </c:pt>
                <c:pt idx="4">
                  <c:v>2021</c:v>
                </c:pt>
                <c:pt idx="5">
                  <c:v>2022E</c:v>
                </c:pt>
                <c:pt idx="6">
                  <c:v>2023E</c:v>
                </c:pt>
              </c:strCache>
            </c:strRef>
          </c:cat>
          <c:val>
            <c:numRef>
              <c:f>Sheet4!$I$15:$I$21</c:f>
              <c:numCache>
                <c:formatCode>General</c:formatCode>
                <c:ptCount val="7"/>
                <c:pt idx="0">
                  <c:v>1</c:v>
                </c:pt>
                <c:pt idx="1">
                  <c:v>1.1</c:v>
                </c:pt>
                <c:pt idx="2">
                  <c:v>0.95</c:v>
                </c:pt>
                <c:pt idx="3">
                  <c:v>1.15</c:v>
                </c:pt>
                <c:pt idx="4">
                  <c:v>1.4</c:v>
                </c:pt>
                <c:pt idx="5">
                  <c:v>1.47</c:v>
                </c:pt>
                <c:pt idx="6">
                  <c:v>1.52</c:v>
                </c:pt>
              </c:numCache>
            </c:numRef>
          </c:val>
          <c:smooth val="1"/>
        </c:ser>
        <c:ser>
          <c:idx val="1"/>
          <c:order val="1"/>
          <c:tx>
            <c:strRef>
              <c:f>Sheet4!$J$14</c:f>
              <c:strCache>
                <c:ptCount val="1"/>
                <c:pt idx="0">
                  <c:v>供给</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dLbls>
            <c:delete val="1"/>
          </c:dLbls>
          <c:cat>
            <c:strRef>
              <c:f>Sheet4!$H$15:$H$21</c:f>
              <c:strCache>
                <c:ptCount val="7"/>
                <c:pt idx="0">
                  <c:v>2017</c:v>
                </c:pt>
                <c:pt idx="1">
                  <c:v>2018</c:v>
                </c:pt>
                <c:pt idx="2">
                  <c:v>2019</c:v>
                </c:pt>
                <c:pt idx="3">
                  <c:v>2020</c:v>
                </c:pt>
                <c:pt idx="4">
                  <c:v>2021</c:v>
                </c:pt>
                <c:pt idx="5">
                  <c:v>2022E</c:v>
                </c:pt>
                <c:pt idx="6">
                  <c:v>2023E</c:v>
                </c:pt>
              </c:strCache>
            </c:strRef>
          </c:cat>
          <c:val>
            <c:numRef>
              <c:f>Sheet4!$J$15:$J$21</c:f>
              <c:numCache>
                <c:formatCode>General</c:formatCode>
                <c:ptCount val="7"/>
                <c:pt idx="0">
                  <c:v>0.9</c:v>
                </c:pt>
                <c:pt idx="1">
                  <c:v>1.15</c:v>
                </c:pt>
                <c:pt idx="2">
                  <c:v>1.15</c:v>
                </c:pt>
                <c:pt idx="3">
                  <c:v>1.2</c:v>
                </c:pt>
                <c:pt idx="4">
                  <c:v>1.25</c:v>
                </c:pt>
                <c:pt idx="5">
                  <c:v>1.3</c:v>
                </c:pt>
                <c:pt idx="6">
                  <c:v>1.5</c:v>
                </c:pt>
              </c:numCache>
            </c:numRef>
          </c:val>
          <c:smooth val="1"/>
        </c:ser>
        <c:dLbls>
          <c:showLegendKey val="0"/>
          <c:showVal val="0"/>
          <c:showCatName val="0"/>
          <c:showSerName val="0"/>
          <c:showPercent val="0"/>
          <c:showBubbleSize val="0"/>
        </c:dLbls>
        <c:marker val="1"/>
        <c:smooth val="1"/>
        <c:axId val="1238764448"/>
        <c:axId val="1238766744"/>
      </c:lineChart>
      <c:catAx>
        <c:axId val="1238764448"/>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238766744"/>
        <c:crosses val="autoZero"/>
        <c:auto val="1"/>
        <c:lblAlgn val="ctr"/>
        <c:lblOffset val="100"/>
        <c:noMultiLvlLbl val="0"/>
      </c:catAx>
      <c:valAx>
        <c:axId val="1238766744"/>
        <c:scaling>
          <c:orientation val="minMax"/>
          <c:min val="0.9"/>
        </c:scaling>
        <c:delete val="1"/>
        <c:axPos val="l"/>
        <c:majorGridlines>
          <c:spPr>
            <a:ln w="9525" cap="flat" cmpd="sng" algn="ctr">
              <a:noFill/>
              <a:round/>
            </a:ln>
            <a:effectLst/>
          </c:spPr>
        </c:majorGridlines>
        <c:numFmt formatCode="General" sourceLinked="1"/>
        <c:majorTickMark val="in"/>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387644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explosion val="0"/>
          <c:dPt>
            <c:idx val="0"/>
            <c:bubble3D val="0"/>
            <c:spPr>
              <a:solidFill>
                <a:srgbClr val="FCC000"/>
              </a:solidFill>
              <a:ln w="6350">
                <a:solidFill>
                  <a:srgbClr val="FFFFFF"/>
                </a:solidFill>
                <a:prstDash val="solid"/>
              </a:ln>
              <a:effectLst/>
            </c:spPr>
          </c:dPt>
          <c:dPt>
            <c:idx val="1"/>
            <c:bubble3D val="0"/>
            <c:spPr>
              <a:solidFill>
                <a:srgbClr val="C8C8C8"/>
              </a:solidFill>
              <a:ln w="6350">
                <a:solidFill>
                  <a:srgbClr val="FFFFFF"/>
                </a:solidFill>
                <a:prstDash val="solid"/>
              </a:ln>
              <a:effectLst/>
            </c:spPr>
          </c:dPt>
          <c:dPt>
            <c:idx val="2"/>
            <c:bubble3D val="0"/>
            <c:spPr>
              <a:solidFill>
                <a:srgbClr val="FA6400"/>
              </a:solidFill>
              <a:ln w="6350">
                <a:solidFill>
                  <a:srgbClr val="FFFFFF"/>
                </a:solidFill>
                <a:prstDash val="solid"/>
              </a:ln>
              <a:effectLst/>
            </c:spPr>
          </c:dPt>
          <c:dPt>
            <c:idx val="3"/>
            <c:bubble3D val="0"/>
            <c:spPr>
              <a:pattFill prst="dkUpDiag">
                <a:fgClr>
                  <a:srgbClr val="E10000"/>
                </a:fgClr>
                <a:bgClr>
                  <a:schemeClr val="bg1"/>
                </a:bgClr>
              </a:pattFill>
              <a:ln w="6350">
                <a:solidFill>
                  <a:srgbClr val="FFFFFF"/>
                </a:solidFill>
                <a:prstDash val="solid"/>
              </a:ln>
              <a:effectLst/>
            </c:spPr>
          </c:dPt>
          <c:dPt>
            <c:idx val="4"/>
            <c:bubble3D val="0"/>
            <c:spPr>
              <a:solidFill>
                <a:srgbClr val="DCB464"/>
              </a:solidFill>
              <a:ln w="6350">
                <a:solidFill>
                  <a:srgbClr val="FFFFFF"/>
                </a:solidFill>
                <a:prstDash val="solid"/>
              </a:ln>
              <a:effectLst/>
            </c:spPr>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半导体月度销售额!$AA$264:$AE$264</c:f>
              <c:strCache>
                <c:ptCount val="5"/>
                <c:pt idx="0">
                  <c:v>美洲</c:v>
                </c:pt>
                <c:pt idx="1">
                  <c:v>欧洲</c:v>
                </c:pt>
                <c:pt idx="2">
                  <c:v>日本</c:v>
                </c:pt>
                <c:pt idx="3">
                  <c:v>中国</c:v>
                </c:pt>
                <c:pt idx="4">
                  <c:v>亚太（除中国、日本）</c:v>
                </c:pt>
              </c:strCache>
            </c:strRef>
          </c:cat>
          <c:val>
            <c:numRef>
              <c:f>半导体月度销售额!$AA$265:$AE$265</c:f>
              <c:numCache>
                <c:formatCode>0.00%</c:formatCode>
                <c:ptCount val="5"/>
                <c:pt idx="0">
                  <c:v>0.218312844425604</c:v>
                </c:pt>
                <c:pt idx="1">
                  <c:v>0.0830860534124629</c:v>
                </c:pt>
                <c:pt idx="2">
                  <c:v>0.079482831708351</c:v>
                </c:pt>
                <c:pt idx="3">
                  <c:v>0.348876642645189</c:v>
                </c:pt>
                <c:pt idx="4">
                  <c:v>0.190758796100042</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891767464624"/>
          <c:y val="0.109719173063805"/>
          <c:w val="0.77567988624772"/>
          <c:h val="0.869635871037659"/>
        </c:manualLayout>
      </c:layout>
      <c:ofPieChart>
        <c:ofPieType val="pie"/>
        <c:varyColors val="1"/>
        <c:ser>
          <c:idx val="0"/>
          <c:order val="0"/>
          <c:tx>
            <c:strRef>
              <c:f>'图T1、T55-56'!$K$44</c:f>
              <c:strCache>
                <c:ptCount val="1"/>
                <c:pt idx="0">
                  <c:v>2019</c:v>
                </c:pt>
              </c:strCache>
            </c:strRef>
          </c:tx>
          <c:spPr>
            <a:ln w="6350">
              <a:solidFill>
                <a:srgbClr val="FFFFFF"/>
              </a:solidFill>
              <a:prstDash val="solid"/>
            </a:ln>
            <a:effectLst>
              <a:outerShdw blurRad="50800" dist="38100" dir="2700000" algn="tl" rotWithShape="0">
                <a:prstClr val="black">
                  <a:alpha val="40000"/>
                </a:prstClr>
              </a:outerShdw>
            </a:effectLst>
          </c:spPr>
          <c:explosion val="0"/>
          <c:dPt>
            <c:idx val="0"/>
            <c:bubble3D val="0"/>
            <c:spPr>
              <a:solidFill>
                <a:srgbClr val="E10000"/>
              </a:solidFill>
              <a:ln w="6350">
                <a:solidFill>
                  <a:srgbClr val="FFFFFF"/>
                </a:solidFill>
                <a:prstDash val="solid"/>
              </a:ln>
              <a:effectLst>
                <a:outerShdw blurRad="50800" dist="38100" dir="2700000" algn="tl" rotWithShape="0">
                  <a:prstClr val="black">
                    <a:alpha val="40000"/>
                  </a:prstClr>
                </a:outerShdw>
              </a:effectLst>
            </c:spPr>
          </c:dPt>
          <c:dPt>
            <c:idx val="1"/>
            <c:bubble3D val="0"/>
            <c:spPr>
              <a:solidFill>
                <a:srgbClr val="C8C8C8"/>
              </a:solidFill>
              <a:ln w="6350">
                <a:solidFill>
                  <a:srgbClr val="FFFFFF"/>
                </a:solidFill>
                <a:prstDash val="solid"/>
              </a:ln>
              <a:effectLst>
                <a:outerShdw blurRad="50800" dist="38100" dir="2700000" algn="tl" rotWithShape="0">
                  <a:prstClr val="black">
                    <a:alpha val="40000"/>
                  </a:prstClr>
                </a:outerShdw>
              </a:effectLst>
            </c:spPr>
          </c:dPt>
          <c:dPt>
            <c:idx val="2"/>
            <c:bubble3D val="0"/>
            <c:spPr>
              <a:solidFill>
                <a:srgbClr val="FA6400"/>
              </a:solidFill>
              <a:ln w="6350">
                <a:solidFill>
                  <a:srgbClr val="FFFFFF"/>
                </a:solidFill>
                <a:prstDash val="solid"/>
              </a:ln>
              <a:effectLst>
                <a:outerShdw blurRad="50800" dist="38100" dir="2700000" algn="tl" rotWithShape="0">
                  <a:prstClr val="black">
                    <a:alpha val="40000"/>
                  </a:prstClr>
                </a:outerShdw>
              </a:effectLst>
            </c:spPr>
          </c:dPt>
          <c:dPt>
            <c:idx val="3"/>
            <c:bubble3D val="0"/>
            <c:spPr>
              <a:solidFill>
                <a:srgbClr val="FFC000"/>
              </a:solidFill>
              <a:ln w="6350">
                <a:solidFill>
                  <a:srgbClr val="FFFFFF"/>
                </a:solidFill>
                <a:prstDash val="solid"/>
              </a:ln>
              <a:effectLst>
                <a:outerShdw blurRad="50800" dist="38100" dir="2700000" algn="tl" rotWithShape="0">
                  <a:prstClr val="black">
                    <a:alpha val="40000"/>
                  </a:prstClr>
                </a:outerShdw>
              </a:effectLst>
            </c:spPr>
          </c:dPt>
          <c:dPt>
            <c:idx val="4"/>
            <c:bubble3D val="0"/>
            <c:spPr>
              <a:solidFill>
                <a:srgbClr val="DCB464"/>
              </a:solidFill>
              <a:ln w="6350">
                <a:solidFill>
                  <a:srgbClr val="FFFFFF"/>
                </a:solidFill>
                <a:prstDash val="solid"/>
              </a:ln>
              <a:effectLst>
                <a:outerShdw blurRad="50800" dist="38100" dir="2700000" algn="tl" rotWithShape="0">
                  <a:prstClr val="black">
                    <a:alpha val="40000"/>
                  </a:prstClr>
                </a:outerShdw>
              </a:effectLst>
            </c:spPr>
          </c:dPt>
          <c:dPt>
            <c:idx val="5"/>
            <c:bubble3D val="0"/>
            <c:spPr>
              <a:solidFill>
                <a:srgbClr val="B40014"/>
              </a:solidFill>
              <a:ln w="6350">
                <a:solidFill>
                  <a:srgbClr val="FFFFFF"/>
                </a:solidFill>
                <a:prstDash val="solid"/>
              </a:ln>
              <a:effectLst>
                <a:outerShdw blurRad="50800" dist="38100" dir="2700000" algn="tl" rotWithShape="0">
                  <a:prstClr val="black">
                    <a:alpha val="40000"/>
                  </a:prstClr>
                </a:outerShdw>
              </a:effectLst>
            </c:spPr>
          </c:dPt>
          <c:dPt>
            <c:idx val="6"/>
            <c:bubble3D val="0"/>
            <c:spPr>
              <a:pattFill prst="dkUpDiag">
                <a:fgClr>
                  <a:srgbClr val="FABE78"/>
                </a:fgClr>
                <a:bgClr>
                  <a:schemeClr val="bg1"/>
                </a:bgClr>
              </a:pattFill>
              <a:ln w="6350">
                <a:solidFill>
                  <a:srgbClr val="FFFFFF"/>
                </a:solidFill>
                <a:prstDash val="solid"/>
              </a:ln>
              <a:effectLst>
                <a:outerShdw blurRad="50800" dist="38100" dir="2700000" algn="tl" rotWithShape="0">
                  <a:prstClr val="black">
                    <a:alpha val="40000"/>
                  </a:prstClr>
                </a:outerShdw>
              </a:effectLst>
            </c:spPr>
          </c:dPt>
          <c:dPt>
            <c:idx val="7"/>
            <c:bubble3D val="0"/>
            <c:spPr>
              <a:solidFill>
                <a:srgbClr val="E10000"/>
              </a:solidFill>
              <a:ln w="6350">
                <a:solidFill>
                  <a:srgbClr val="FFFFFF"/>
                </a:solidFill>
                <a:prstDash val="solid"/>
              </a:ln>
              <a:effectLst>
                <a:outerShdw blurRad="50800" dist="38100" dir="2700000" algn="tl" rotWithShape="0">
                  <a:prstClr val="black">
                    <a:alpha val="40000"/>
                  </a:prstClr>
                </a:outerShdw>
              </a:effectLst>
            </c:spPr>
          </c:dPt>
          <c:dLbls>
            <c:delete val="1"/>
          </c:dLbls>
          <c:cat>
            <c:strRef>
              <c:f>'图T1、T55-56'!$L$43:$R$43</c:f>
              <c:strCache>
                <c:ptCount val="7"/>
                <c:pt idx="0">
                  <c:v>分立器件</c:v>
                </c:pt>
                <c:pt idx="1">
                  <c:v>光电子</c:v>
                </c:pt>
                <c:pt idx="2">
                  <c:v>传感器</c:v>
                </c:pt>
                <c:pt idx="3">
                  <c:v>模拟电路</c:v>
                </c:pt>
                <c:pt idx="4">
                  <c:v>微处理器</c:v>
                </c:pt>
                <c:pt idx="5">
                  <c:v>逻辑电路</c:v>
                </c:pt>
                <c:pt idx="6">
                  <c:v>存储器</c:v>
                </c:pt>
              </c:strCache>
            </c:strRef>
          </c:cat>
          <c:val>
            <c:numRef>
              <c:f>'图T1、T55-56'!$L$44:$R$44</c:f>
              <c:numCache>
                <c:formatCode>General</c:formatCode>
                <c:ptCount val="7"/>
                <c:pt idx="0">
                  <c:v>239.6</c:v>
                </c:pt>
                <c:pt idx="1">
                  <c:v>410.56</c:v>
                </c:pt>
                <c:pt idx="2">
                  <c:v>136.23</c:v>
                </c:pt>
                <c:pt idx="3">
                  <c:v>541.51</c:v>
                </c:pt>
                <c:pt idx="4">
                  <c:v>656.74</c:v>
                </c:pt>
                <c:pt idx="5">
                  <c:v>1046.17</c:v>
                </c:pt>
                <c:pt idx="6">
                  <c:v>1059.07</c:v>
                </c:pt>
              </c:numCache>
            </c:numRef>
          </c:val>
        </c:ser>
        <c:ser>
          <c:idx val="1"/>
          <c:order val="1"/>
          <c:tx>
            <c:strRef>
              <c:f>'图T1、T55-56'!$K$45</c:f>
              <c:strCache>
                <c:ptCount val="1"/>
                <c:pt idx="0">
                  <c:v>2020E</c:v>
                </c:pt>
              </c:strCache>
            </c:strRef>
          </c:tx>
          <c:spPr>
            <a:ln w="6350">
              <a:solidFill>
                <a:srgbClr val="FFFFFF"/>
              </a:solidFill>
              <a:prstDash val="solid"/>
            </a:ln>
          </c:spPr>
          <c:explosion val="0"/>
          <c:dPt>
            <c:idx val="0"/>
            <c:bubble3D val="0"/>
            <c:spPr>
              <a:solidFill>
                <a:srgbClr val="E10000"/>
              </a:solidFill>
              <a:ln w="6350">
                <a:solidFill>
                  <a:srgbClr val="FFFFFF"/>
                </a:solidFill>
                <a:prstDash val="solid"/>
              </a:ln>
              <a:effectLst/>
            </c:spPr>
          </c:dPt>
          <c:dPt>
            <c:idx val="1"/>
            <c:bubble3D val="0"/>
            <c:spPr>
              <a:solidFill>
                <a:srgbClr val="C8C8C8"/>
              </a:solidFill>
              <a:ln w="6350">
                <a:solidFill>
                  <a:srgbClr val="FFFFFF"/>
                </a:solidFill>
                <a:prstDash val="solid"/>
              </a:ln>
              <a:effectLst/>
            </c:spPr>
          </c:dPt>
          <c:dPt>
            <c:idx val="2"/>
            <c:bubble3D val="0"/>
            <c:spPr>
              <a:solidFill>
                <a:srgbClr val="FA6400"/>
              </a:solidFill>
              <a:ln w="6350">
                <a:solidFill>
                  <a:srgbClr val="FFFFFF"/>
                </a:solidFill>
                <a:prstDash val="solid"/>
              </a:ln>
              <a:effectLst/>
            </c:spPr>
          </c:dPt>
          <c:dPt>
            <c:idx val="3"/>
            <c:bubble3D val="0"/>
            <c:spPr>
              <a:solidFill>
                <a:srgbClr val="FFC000"/>
              </a:solidFill>
              <a:ln w="6350">
                <a:solidFill>
                  <a:srgbClr val="FFFFFF"/>
                </a:solidFill>
                <a:prstDash val="solid"/>
              </a:ln>
              <a:effectLst/>
            </c:spPr>
          </c:dPt>
          <c:dPt>
            <c:idx val="4"/>
            <c:bubble3D val="0"/>
            <c:spPr>
              <a:solidFill>
                <a:srgbClr val="DCB464"/>
              </a:solidFill>
              <a:ln w="6350">
                <a:solidFill>
                  <a:srgbClr val="FFFFFF"/>
                </a:solidFill>
                <a:prstDash val="solid"/>
              </a:ln>
              <a:effectLst/>
            </c:spPr>
          </c:dPt>
          <c:dPt>
            <c:idx val="5"/>
            <c:bubble3D val="0"/>
            <c:spPr>
              <a:solidFill>
                <a:srgbClr val="B40014"/>
              </a:solidFill>
              <a:ln w="6350">
                <a:solidFill>
                  <a:srgbClr val="FFFFFF"/>
                </a:solidFill>
                <a:prstDash val="solid"/>
              </a:ln>
              <a:effectLst/>
            </c:spPr>
          </c:dPt>
          <c:dPt>
            <c:idx val="6"/>
            <c:bubble3D val="0"/>
            <c:spPr>
              <a:solidFill>
                <a:srgbClr val="FABE78"/>
              </a:solidFill>
              <a:ln w="6350">
                <a:solidFill>
                  <a:srgbClr val="FFFFFF"/>
                </a:solidFill>
                <a:prstDash val="solid"/>
              </a:ln>
              <a:effectLst/>
            </c:spPr>
          </c:dPt>
          <c:dPt>
            <c:idx val="7"/>
            <c:bubble3D val="0"/>
            <c:spPr>
              <a:solidFill>
                <a:srgbClr val="D74114"/>
              </a:solidFill>
              <a:ln w="6350">
                <a:solidFill>
                  <a:srgbClr val="FFFFFF"/>
                </a:solidFill>
                <a:prstDash val="solid"/>
              </a:ln>
              <a:effectLst/>
            </c:spPr>
          </c:dPt>
          <c:dLbls>
            <c:delete val="1"/>
          </c:dLbls>
          <c:cat>
            <c:strRef>
              <c:f>'图T1、T55-56'!$L$43:$R$43</c:f>
              <c:strCache>
                <c:ptCount val="7"/>
                <c:pt idx="0">
                  <c:v>分立器件</c:v>
                </c:pt>
                <c:pt idx="1">
                  <c:v>光电子</c:v>
                </c:pt>
                <c:pt idx="2">
                  <c:v>传感器</c:v>
                </c:pt>
                <c:pt idx="3">
                  <c:v>模拟电路</c:v>
                </c:pt>
                <c:pt idx="4">
                  <c:v>微处理器</c:v>
                </c:pt>
                <c:pt idx="5">
                  <c:v>逻辑电路</c:v>
                </c:pt>
                <c:pt idx="6">
                  <c:v>存储器</c:v>
                </c:pt>
              </c:strCache>
            </c:strRef>
          </c:cat>
          <c:val>
            <c:numRef>
              <c:f>'图T1、T55-56'!$L$45:$R$45</c:f>
              <c:numCache>
                <c:formatCode>General</c:formatCode>
                <c:ptCount val="7"/>
                <c:pt idx="0">
                  <c:v>223.09</c:v>
                </c:pt>
                <c:pt idx="1">
                  <c:v>394.41</c:v>
                </c:pt>
                <c:pt idx="2">
                  <c:v>132.3</c:v>
                </c:pt>
                <c:pt idx="3">
                  <c:v>508.08</c:v>
                </c:pt>
                <c:pt idx="4">
                  <c:v>681.51</c:v>
                </c:pt>
                <c:pt idx="5">
                  <c:v>1096.68</c:v>
                </c:pt>
                <c:pt idx="6">
                  <c:v>1223.58</c:v>
                </c:pt>
              </c:numCache>
            </c:numRef>
          </c:val>
        </c:ser>
        <c:dLbls>
          <c:showLegendKey val="0"/>
          <c:showVal val="0"/>
          <c:showCatName val="0"/>
          <c:showSerName val="0"/>
          <c:showPercent val="0"/>
          <c:showBubbleSize val="0"/>
          <c:showLeaderLines val="1"/>
        </c:dLbls>
        <c:gapWidth val="100"/>
        <c:splitType val="cust"/>
        <c:custSplit>
          <c:secondPiePt val="3"/>
          <c:secondPiePt val="4"/>
          <c:secondPiePt val="5"/>
          <c:secondPiePt val="6"/>
        </c:custSplit>
        <c:splitPos val="0"/>
        <c:secondPieSize val="75"/>
        <c:serLines>
          <c:spPr>
            <a:ln w="9525" cap="flat" cmpd="sng" algn="ctr">
              <a:solidFill>
                <a:srgbClr val="FFC000"/>
              </a:solidFill>
              <a:prstDash val="dashDot"/>
              <a:round/>
            </a:ln>
            <a:effectLst/>
          </c:spPr>
        </c:serLines>
      </c:ofPieChart>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explosion val="0"/>
          <c:dPt>
            <c:idx val="0"/>
            <c:bubble3D val="0"/>
            <c:spPr>
              <a:solidFill>
                <a:srgbClr val="FCC000"/>
              </a:solidFill>
              <a:ln w="6350">
                <a:solidFill>
                  <a:srgbClr val="FFFFFF"/>
                </a:solidFill>
                <a:prstDash val="solid"/>
              </a:ln>
              <a:effectLst/>
            </c:spPr>
          </c:dPt>
          <c:dPt>
            <c:idx val="1"/>
            <c:bubble3D val="0"/>
            <c:spPr>
              <a:solidFill>
                <a:srgbClr val="C8C8C8"/>
              </a:solidFill>
              <a:ln w="6350">
                <a:solidFill>
                  <a:srgbClr val="FFFFFF"/>
                </a:solidFill>
                <a:prstDash val="solid"/>
              </a:ln>
              <a:effectLst/>
            </c:spPr>
          </c:dPt>
          <c:dPt>
            <c:idx val="2"/>
            <c:bubble3D val="0"/>
            <c:spPr>
              <a:solidFill>
                <a:srgbClr val="FA6400"/>
              </a:solidFill>
              <a:ln w="6350">
                <a:solidFill>
                  <a:srgbClr val="FFFFFF"/>
                </a:solidFill>
                <a:prstDash val="solid"/>
              </a:ln>
              <a:effectLst/>
            </c:spPr>
          </c:dPt>
          <c:dPt>
            <c:idx val="3"/>
            <c:bubble3D val="0"/>
            <c:spPr>
              <a:pattFill prst="dkUpDiag">
                <a:fgClr>
                  <a:srgbClr val="E10000"/>
                </a:fgClr>
                <a:bgClr>
                  <a:schemeClr val="bg1"/>
                </a:bgClr>
              </a:pattFill>
              <a:ln w="6350">
                <a:solidFill>
                  <a:srgbClr val="FFFFFF"/>
                </a:solidFill>
                <a:prstDash val="solid"/>
              </a:ln>
              <a:effectLst/>
            </c:spPr>
          </c:dPt>
          <c:dPt>
            <c:idx val="4"/>
            <c:bubble3D val="0"/>
            <c:spPr>
              <a:solidFill>
                <a:srgbClr val="DCB464"/>
              </a:solidFill>
              <a:ln w="6350">
                <a:solidFill>
                  <a:srgbClr val="FFFFFF"/>
                </a:solidFill>
                <a:prstDash val="solid"/>
              </a:ln>
              <a:effectLst/>
            </c:spPr>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半导体月度销售额!$AA$264:$AE$264</c:f>
              <c:strCache>
                <c:ptCount val="5"/>
                <c:pt idx="0">
                  <c:v>美洲</c:v>
                </c:pt>
                <c:pt idx="1">
                  <c:v>欧洲</c:v>
                </c:pt>
                <c:pt idx="2">
                  <c:v>日本</c:v>
                </c:pt>
                <c:pt idx="3">
                  <c:v>中国</c:v>
                </c:pt>
                <c:pt idx="4">
                  <c:v>亚太（除中国、日本）</c:v>
                </c:pt>
              </c:strCache>
            </c:strRef>
          </c:cat>
          <c:val>
            <c:numRef>
              <c:f>半导体月度销售额!$AA$265:$AE$265</c:f>
              <c:numCache>
                <c:formatCode>0.00%</c:formatCode>
                <c:ptCount val="5"/>
                <c:pt idx="0">
                  <c:v>0.218312844425604</c:v>
                </c:pt>
                <c:pt idx="1">
                  <c:v>0.0830860534124629</c:v>
                </c:pt>
                <c:pt idx="2">
                  <c:v>0.079482831708351</c:v>
                </c:pt>
                <c:pt idx="3">
                  <c:v>0.348876642645189</c:v>
                </c:pt>
                <c:pt idx="4">
                  <c:v>0.190758796100042</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86970891933168"/>
          <c:y val="0.0158720790282561"/>
          <c:w val="0.868395523238586"/>
          <c:h val="0.701598202051624"/>
        </c:manualLayout>
      </c:layout>
      <c:barChart>
        <c:barDir val="col"/>
        <c:grouping val="clustered"/>
        <c:varyColors val="0"/>
        <c:ser>
          <c:idx val="0"/>
          <c:order val="0"/>
          <c:tx>
            <c:strRef>
              <c:f>'集成电路进出口（月）'!$G$5</c:f>
              <c:strCache>
                <c:ptCount val="1"/>
                <c:pt idx="0">
                  <c:v>中国集成电路进口数量（亿个）</c:v>
                </c:pt>
              </c:strCache>
            </c:strRef>
          </c:tx>
          <c:spPr>
            <a:solidFill>
              <a:srgbClr val="E10000"/>
            </a:solidFill>
            <a:ln w="6350">
              <a:noFill/>
              <a:prstDash val="solid"/>
            </a:ln>
            <a:effectLst/>
          </c:spPr>
          <c:invertIfNegative val="0"/>
          <c:dLbls>
            <c:delete val="1"/>
          </c:dLbls>
          <c:cat>
            <c:numRef>
              <c:f>'集成电路进出口（月）'!$F$6:$F$35</c:f>
              <c:numCache>
                <c:formatCode>yyyy/mm;@</c:formatCode>
                <c:ptCount val="30"/>
                <c:pt idx="0" c:formatCode="yyyy/mm;@">
                  <c:v>44469</c:v>
                </c:pt>
                <c:pt idx="1" c:formatCode="yyyy/mm;@">
                  <c:v>44439</c:v>
                </c:pt>
                <c:pt idx="2" c:formatCode="yyyy/mm;@">
                  <c:v>44408</c:v>
                </c:pt>
                <c:pt idx="3" c:formatCode="yyyy/mm;@">
                  <c:v>44377</c:v>
                </c:pt>
                <c:pt idx="4" c:formatCode="yyyy/mm;@">
                  <c:v>44347</c:v>
                </c:pt>
                <c:pt idx="5" c:formatCode="yyyy/mm;@">
                  <c:v>44316</c:v>
                </c:pt>
                <c:pt idx="6" c:formatCode="yyyy/mm;@">
                  <c:v>44286</c:v>
                </c:pt>
                <c:pt idx="7" c:formatCode="yyyy/mm;@">
                  <c:v>44255</c:v>
                </c:pt>
                <c:pt idx="8" c:formatCode="yyyy/mm;@">
                  <c:v>44227</c:v>
                </c:pt>
                <c:pt idx="9" c:formatCode="yyyy/mm;@">
                  <c:v>44196</c:v>
                </c:pt>
                <c:pt idx="10" c:formatCode="yyyy/mm;@">
                  <c:v>44165</c:v>
                </c:pt>
                <c:pt idx="11" c:formatCode="yyyy/mm;@">
                  <c:v>44135</c:v>
                </c:pt>
                <c:pt idx="12" c:formatCode="yyyy/mm;@">
                  <c:v>44104</c:v>
                </c:pt>
                <c:pt idx="13" c:formatCode="yyyy/mm;@">
                  <c:v>44074</c:v>
                </c:pt>
                <c:pt idx="14" c:formatCode="yyyy/mm;@">
                  <c:v>44043</c:v>
                </c:pt>
                <c:pt idx="15" c:formatCode="yyyy/mm;@">
                  <c:v>44012</c:v>
                </c:pt>
                <c:pt idx="16" c:formatCode="yyyy/mm;@">
                  <c:v>43982</c:v>
                </c:pt>
                <c:pt idx="17" c:formatCode="yyyy/mm;@">
                  <c:v>43951</c:v>
                </c:pt>
                <c:pt idx="18" c:formatCode="yyyy/mm;@">
                  <c:v>43921</c:v>
                </c:pt>
                <c:pt idx="19" c:formatCode="yyyy/mm;@">
                  <c:v>43890</c:v>
                </c:pt>
                <c:pt idx="20" c:formatCode="yyyy/mm;@">
                  <c:v>43861</c:v>
                </c:pt>
                <c:pt idx="21" c:formatCode="yyyy/mm;@">
                  <c:v>43830</c:v>
                </c:pt>
                <c:pt idx="22" c:formatCode="yyyy/mm;@">
                  <c:v>43799</c:v>
                </c:pt>
                <c:pt idx="23" c:formatCode="yyyy/mm;@">
                  <c:v>43769</c:v>
                </c:pt>
                <c:pt idx="24" c:formatCode="yyyy/mm;@">
                  <c:v>43738</c:v>
                </c:pt>
                <c:pt idx="25" c:formatCode="yyyy/mm;@">
                  <c:v>43708</c:v>
                </c:pt>
                <c:pt idx="26" c:formatCode="yyyy/mm;@">
                  <c:v>43677</c:v>
                </c:pt>
                <c:pt idx="27" c:formatCode="yyyy/mm;@">
                  <c:v>43646</c:v>
                </c:pt>
                <c:pt idx="28" c:formatCode="yyyy/mm;@">
                  <c:v>43616</c:v>
                </c:pt>
                <c:pt idx="29" c:formatCode="yyyy/mm;@">
                  <c:v>43585</c:v>
                </c:pt>
              </c:numCache>
            </c:numRef>
          </c:cat>
          <c:val>
            <c:numRef>
              <c:f>'集成电路进出口（月）'!$G$6:$G$35</c:f>
              <c:numCache>
                <c:formatCode>General</c:formatCode>
                <c:ptCount val="30"/>
                <c:pt idx="0">
                  <c:v>544</c:v>
                </c:pt>
                <c:pt idx="1">
                  <c:v>558</c:v>
                </c:pt>
                <c:pt idx="2">
                  <c:v>560</c:v>
                </c:pt>
                <c:pt idx="3">
                  <c:v>520</c:v>
                </c:pt>
                <c:pt idx="4">
                  <c:v>504</c:v>
                </c:pt>
                <c:pt idx="5">
                  <c:v>547</c:v>
                </c:pt>
                <c:pt idx="6">
                  <c:v>589</c:v>
                </c:pt>
                <c:pt idx="7">
                  <c:v>423</c:v>
                </c:pt>
                <c:pt idx="8">
                  <c:v>541</c:v>
                </c:pt>
                <c:pt idx="9">
                  <c:v>555</c:v>
                </c:pt>
                <c:pt idx="10">
                  <c:v>528</c:v>
                </c:pt>
                <c:pt idx="11">
                  <c:v>485</c:v>
                </c:pt>
                <c:pt idx="12">
                  <c:v>537</c:v>
                </c:pt>
                <c:pt idx="13">
                  <c:v>443</c:v>
                </c:pt>
                <c:pt idx="14">
                  <c:v>469</c:v>
                </c:pt>
                <c:pt idx="15">
                  <c:v>421</c:v>
                </c:pt>
                <c:pt idx="16">
                  <c:v>406</c:v>
                </c:pt>
                <c:pt idx="17">
                  <c:v>444</c:v>
                </c:pt>
                <c:pt idx="18">
                  <c:v>453</c:v>
                </c:pt>
                <c:pt idx="19">
                  <c:v>354</c:v>
                </c:pt>
                <c:pt idx="20">
                  <c:v>355</c:v>
                </c:pt>
                <c:pt idx="21">
                  <c:v>445.81</c:v>
                </c:pt>
                <c:pt idx="22">
                  <c:v>445.57</c:v>
                </c:pt>
                <c:pt idx="23">
                  <c:v>411.07</c:v>
                </c:pt>
                <c:pt idx="24">
                  <c:v>423.46</c:v>
                </c:pt>
                <c:pt idx="25">
                  <c:v>402.87</c:v>
                </c:pt>
                <c:pt idx="26">
                  <c:v>386.79</c:v>
                </c:pt>
                <c:pt idx="27">
                  <c:v>348.95</c:v>
                </c:pt>
                <c:pt idx="28">
                  <c:v>355.38</c:v>
                </c:pt>
                <c:pt idx="29">
                  <c:v>348.6</c:v>
                </c:pt>
              </c:numCache>
            </c:numRef>
          </c:val>
        </c:ser>
        <c:ser>
          <c:idx val="2"/>
          <c:order val="2"/>
          <c:tx>
            <c:strRef>
              <c:f>'集成电路进出口（月）'!$I$5</c:f>
              <c:strCache>
                <c:ptCount val="1"/>
                <c:pt idx="0">
                  <c:v>中国集成电路出口数量（亿个）</c:v>
                </c:pt>
              </c:strCache>
            </c:strRef>
          </c:tx>
          <c:spPr>
            <a:solidFill>
              <a:srgbClr val="FCC000"/>
            </a:solidFill>
            <a:ln w="6350">
              <a:solidFill>
                <a:srgbClr val="FCC000"/>
              </a:solidFill>
              <a:prstDash val="solid"/>
            </a:ln>
            <a:effectLst/>
          </c:spPr>
          <c:invertIfNegative val="0"/>
          <c:dLbls>
            <c:delete val="1"/>
          </c:dLbls>
          <c:cat>
            <c:numRef>
              <c:f>'集成电路进出口（月）'!$F$6:$F$35</c:f>
              <c:numCache>
                <c:formatCode>yyyy/mm;@</c:formatCode>
                <c:ptCount val="30"/>
                <c:pt idx="0" c:formatCode="yyyy/mm;@">
                  <c:v>44469</c:v>
                </c:pt>
                <c:pt idx="1" c:formatCode="yyyy/mm;@">
                  <c:v>44439</c:v>
                </c:pt>
                <c:pt idx="2" c:formatCode="yyyy/mm;@">
                  <c:v>44408</c:v>
                </c:pt>
                <c:pt idx="3" c:formatCode="yyyy/mm;@">
                  <c:v>44377</c:v>
                </c:pt>
                <c:pt idx="4" c:formatCode="yyyy/mm;@">
                  <c:v>44347</c:v>
                </c:pt>
                <c:pt idx="5" c:formatCode="yyyy/mm;@">
                  <c:v>44316</c:v>
                </c:pt>
                <c:pt idx="6" c:formatCode="yyyy/mm;@">
                  <c:v>44286</c:v>
                </c:pt>
                <c:pt idx="7" c:formatCode="yyyy/mm;@">
                  <c:v>44255</c:v>
                </c:pt>
                <c:pt idx="8" c:formatCode="yyyy/mm;@">
                  <c:v>44227</c:v>
                </c:pt>
                <c:pt idx="9" c:formatCode="yyyy/mm;@">
                  <c:v>44196</c:v>
                </c:pt>
                <c:pt idx="10" c:formatCode="yyyy/mm;@">
                  <c:v>44165</c:v>
                </c:pt>
                <c:pt idx="11" c:formatCode="yyyy/mm;@">
                  <c:v>44135</c:v>
                </c:pt>
                <c:pt idx="12" c:formatCode="yyyy/mm;@">
                  <c:v>44104</c:v>
                </c:pt>
                <c:pt idx="13" c:formatCode="yyyy/mm;@">
                  <c:v>44074</c:v>
                </c:pt>
                <c:pt idx="14" c:formatCode="yyyy/mm;@">
                  <c:v>44043</c:v>
                </c:pt>
                <c:pt idx="15" c:formatCode="yyyy/mm;@">
                  <c:v>44012</c:v>
                </c:pt>
                <c:pt idx="16" c:formatCode="yyyy/mm;@">
                  <c:v>43982</c:v>
                </c:pt>
                <c:pt idx="17" c:formatCode="yyyy/mm;@">
                  <c:v>43951</c:v>
                </c:pt>
                <c:pt idx="18" c:formatCode="yyyy/mm;@">
                  <c:v>43921</c:v>
                </c:pt>
                <c:pt idx="19" c:formatCode="yyyy/mm;@">
                  <c:v>43890</c:v>
                </c:pt>
                <c:pt idx="20" c:formatCode="yyyy/mm;@">
                  <c:v>43861</c:v>
                </c:pt>
                <c:pt idx="21" c:formatCode="yyyy/mm;@">
                  <c:v>43830</c:v>
                </c:pt>
                <c:pt idx="22" c:formatCode="yyyy/mm;@">
                  <c:v>43799</c:v>
                </c:pt>
                <c:pt idx="23" c:formatCode="yyyy/mm;@">
                  <c:v>43769</c:v>
                </c:pt>
                <c:pt idx="24" c:formatCode="yyyy/mm;@">
                  <c:v>43738</c:v>
                </c:pt>
                <c:pt idx="25" c:formatCode="yyyy/mm;@">
                  <c:v>43708</c:v>
                </c:pt>
                <c:pt idx="26" c:formatCode="yyyy/mm;@">
                  <c:v>43677</c:v>
                </c:pt>
                <c:pt idx="27" c:formatCode="yyyy/mm;@">
                  <c:v>43646</c:v>
                </c:pt>
                <c:pt idx="28" c:formatCode="yyyy/mm;@">
                  <c:v>43616</c:v>
                </c:pt>
                <c:pt idx="29" c:formatCode="yyyy/mm;@">
                  <c:v>43585</c:v>
                </c:pt>
              </c:numCache>
            </c:numRef>
          </c:cat>
          <c:val>
            <c:numRef>
              <c:f>'集成电路进出口（月）'!$I$6:$I$35</c:f>
              <c:numCache>
                <c:formatCode>General</c:formatCode>
                <c:ptCount val="30"/>
                <c:pt idx="0">
                  <c:v>262</c:v>
                </c:pt>
                <c:pt idx="1">
                  <c:v>283</c:v>
                </c:pt>
                <c:pt idx="2">
                  <c:v>271</c:v>
                </c:pt>
                <c:pt idx="3">
                  <c:v>251</c:v>
                </c:pt>
                <c:pt idx="4">
                  <c:v>256</c:v>
                </c:pt>
                <c:pt idx="5">
                  <c:v>270</c:v>
                </c:pt>
                <c:pt idx="6">
                  <c:v>269</c:v>
                </c:pt>
                <c:pt idx="7">
                  <c:v>198</c:v>
                </c:pt>
                <c:pt idx="8">
                  <c:v>270</c:v>
                </c:pt>
                <c:pt idx="9">
                  <c:v>289</c:v>
                </c:pt>
                <c:pt idx="10">
                  <c:v>255</c:v>
                </c:pt>
                <c:pt idx="11">
                  <c:v>245</c:v>
                </c:pt>
                <c:pt idx="12">
                  <c:v>272</c:v>
                </c:pt>
                <c:pt idx="13">
                  <c:v>233</c:v>
                </c:pt>
                <c:pt idx="14">
                  <c:v>238</c:v>
                </c:pt>
                <c:pt idx="15">
                  <c:v>189</c:v>
                </c:pt>
                <c:pt idx="16">
                  <c:v>207</c:v>
                </c:pt>
                <c:pt idx="17">
                  <c:v>198</c:v>
                </c:pt>
                <c:pt idx="18">
                  <c:v>205</c:v>
                </c:pt>
                <c:pt idx="19">
                  <c:v>147</c:v>
                </c:pt>
                <c:pt idx="20">
                  <c:v>172</c:v>
                </c:pt>
                <c:pt idx="21">
                  <c:v>221.78</c:v>
                </c:pt>
                <c:pt idx="22">
                  <c:v>197.3</c:v>
                </c:pt>
                <c:pt idx="23">
                  <c:v>193.79</c:v>
                </c:pt>
                <c:pt idx="24">
                  <c:v>203.25</c:v>
                </c:pt>
                <c:pt idx="25">
                  <c:v>192.88</c:v>
                </c:pt>
                <c:pt idx="26">
                  <c:v>188.48</c:v>
                </c:pt>
                <c:pt idx="27">
                  <c:v>196.07</c:v>
                </c:pt>
                <c:pt idx="28">
                  <c:v>167.29</c:v>
                </c:pt>
                <c:pt idx="29">
                  <c:v>164.83</c:v>
                </c:pt>
              </c:numCache>
            </c:numRef>
          </c:val>
        </c:ser>
        <c:dLbls>
          <c:showLegendKey val="0"/>
          <c:showVal val="0"/>
          <c:showCatName val="0"/>
          <c:showSerName val="0"/>
          <c:showPercent val="0"/>
          <c:showBubbleSize val="0"/>
        </c:dLbls>
        <c:gapWidth val="219"/>
        <c:axId val="1200877912"/>
        <c:axId val="1200867744"/>
      </c:barChart>
      <c:lineChart>
        <c:grouping val="standard"/>
        <c:varyColors val="0"/>
        <c:ser>
          <c:idx val="1"/>
          <c:order val="1"/>
          <c:tx>
            <c:strRef>
              <c:f>'集成电路进出口（月）'!$H$5</c:f>
              <c:strCache>
                <c:ptCount val="1"/>
                <c:pt idx="0">
                  <c:v>中国集成电路进口金额（亿美元，右轴）</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dLbls>
            <c:delete val="1"/>
          </c:dLbls>
          <c:cat>
            <c:numRef>
              <c:f>'集成电路进出口（月）'!$F$6:$F$35</c:f>
              <c:numCache>
                <c:formatCode>yyyy/mm;@</c:formatCode>
                <c:ptCount val="30"/>
                <c:pt idx="0" c:formatCode="yyyy/mm;@">
                  <c:v>44469</c:v>
                </c:pt>
                <c:pt idx="1" c:formatCode="yyyy/mm;@">
                  <c:v>44439</c:v>
                </c:pt>
                <c:pt idx="2" c:formatCode="yyyy/mm;@">
                  <c:v>44408</c:v>
                </c:pt>
                <c:pt idx="3" c:formatCode="yyyy/mm;@">
                  <c:v>44377</c:v>
                </c:pt>
                <c:pt idx="4" c:formatCode="yyyy/mm;@">
                  <c:v>44347</c:v>
                </c:pt>
                <c:pt idx="5" c:formatCode="yyyy/mm;@">
                  <c:v>44316</c:v>
                </c:pt>
                <c:pt idx="6" c:formatCode="yyyy/mm;@">
                  <c:v>44286</c:v>
                </c:pt>
                <c:pt idx="7" c:formatCode="yyyy/mm;@">
                  <c:v>44255</c:v>
                </c:pt>
                <c:pt idx="8" c:formatCode="yyyy/mm;@">
                  <c:v>44227</c:v>
                </c:pt>
                <c:pt idx="9" c:formatCode="yyyy/mm;@">
                  <c:v>44196</c:v>
                </c:pt>
                <c:pt idx="10" c:formatCode="yyyy/mm;@">
                  <c:v>44165</c:v>
                </c:pt>
                <c:pt idx="11" c:formatCode="yyyy/mm;@">
                  <c:v>44135</c:v>
                </c:pt>
                <c:pt idx="12" c:formatCode="yyyy/mm;@">
                  <c:v>44104</c:v>
                </c:pt>
                <c:pt idx="13" c:formatCode="yyyy/mm;@">
                  <c:v>44074</c:v>
                </c:pt>
                <c:pt idx="14" c:formatCode="yyyy/mm;@">
                  <c:v>44043</c:v>
                </c:pt>
                <c:pt idx="15" c:formatCode="yyyy/mm;@">
                  <c:v>44012</c:v>
                </c:pt>
                <c:pt idx="16" c:formatCode="yyyy/mm;@">
                  <c:v>43982</c:v>
                </c:pt>
                <c:pt idx="17" c:formatCode="yyyy/mm;@">
                  <c:v>43951</c:v>
                </c:pt>
                <c:pt idx="18" c:formatCode="yyyy/mm;@">
                  <c:v>43921</c:v>
                </c:pt>
                <c:pt idx="19" c:formatCode="yyyy/mm;@">
                  <c:v>43890</c:v>
                </c:pt>
                <c:pt idx="20" c:formatCode="yyyy/mm;@">
                  <c:v>43861</c:v>
                </c:pt>
                <c:pt idx="21" c:formatCode="yyyy/mm;@">
                  <c:v>43830</c:v>
                </c:pt>
                <c:pt idx="22" c:formatCode="yyyy/mm;@">
                  <c:v>43799</c:v>
                </c:pt>
                <c:pt idx="23" c:formatCode="yyyy/mm;@">
                  <c:v>43769</c:v>
                </c:pt>
                <c:pt idx="24" c:formatCode="yyyy/mm;@">
                  <c:v>43738</c:v>
                </c:pt>
                <c:pt idx="25" c:formatCode="yyyy/mm;@">
                  <c:v>43708</c:v>
                </c:pt>
                <c:pt idx="26" c:formatCode="yyyy/mm;@">
                  <c:v>43677</c:v>
                </c:pt>
                <c:pt idx="27" c:formatCode="yyyy/mm;@">
                  <c:v>43646</c:v>
                </c:pt>
                <c:pt idx="28" c:formatCode="yyyy/mm;@">
                  <c:v>43616</c:v>
                </c:pt>
                <c:pt idx="29" c:formatCode="yyyy/mm;@">
                  <c:v>43585</c:v>
                </c:pt>
              </c:numCache>
            </c:numRef>
          </c:cat>
          <c:val>
            <c:numRef>
              <c:f>'集成电路进出口（月）'!$H$6:$H$35</c:f>
              <c:numCache>
                <c:formatCode>General</c:formatCode>
                <c:ptCount val="30"/>
                <c:pt idx="0">
                  <c:v>413.67241</c:v>
                </c:pt>
                <c:pt idx="1">
                  <c:v>378.96383</c:v>
                </c:pt>
                <c:pt idx="2">
                  <c:v>354.5134</c:v>
                </c:pt>
                <c:pt idx="3">
                  <c:v>379.55715</c:v>
                </c:pt>
                <c:pt idx="4">
                  <c:v>332.46508</c:v>
                </c:pt>
                <c:pt idx="5">
                  <c:v>330.93991</c:v>
                </c:pt>
                <c:pt idx="6">
                  <c:v>358.66515</c:v>
                </c:pt>
                <c:pt idx="7">
                  <c:v>264.21059</c:v>
                </c:pt>
                <c:pt idx="8">
                  <c:v>313.06214</c:v>
                </c:pt>
                <c:pt idx="9">
                  <c:v>347.95786</c:v>
                </c:pt>
                <c:pt idx="10">
                  <c:v>331.81795</c:v>
                </c:pt>
                <c:pt idx="11">
                  <c:v>313.64537</c:v>
                </c:pt>
                <c:pt idx="12">
                  <c:v>371.11509</c:v>
                </c:pt>
                <c:pt idx="13">
                  <c:v>311.94384</c:v>
                </c:pt>
                <c:pt idx="14">
                  <c:v>292.94069</c:v>
                </c:pt>
                <c:pt idx="15">
                  <c:v>288.94503</c:v>
                </c:pt>
                <c:pt idx="16">
                  <c:v>266.07508</c:v>
                </c:pt>
                <c:pt idx="17">
                  <c:v>270.03114</c:v>
                </c:pt>
                <c:pt idx="18">
                  <c:v>290.96513</c:v>
                </c:pt>
                <c:pt idx="19">
                  <c:v>215.49952</c:v>
                </c:pt>
                <c:pt idx="20">
                  <c:v>214.48055</c:v>
                </c:pt>
                <c:pt idx="21">
                  <c:v>275.11252</c:v>
                </c:pt>
                <c:pt idx="22">
                  <c:v>293.75124</c:v>
                </c:pt>
                <c:pt idx="23">
                  <c:v>270.82097</c:v>
                </c:pt>
                <c:pt idx="24">
                  <c:v>289.42067</c:v>
                </c:pt>
                <c:pt idx="25">
                  <c:v>280.81366</c:v>
                </c:pt>
                <c:pt idx="26">
                  <c:v>264.31087</c:v>
                </c:pt>
                <c:pt idx="27">
                  <c:v>243.53521</c:v>
                </c:pt>
                <c:pt idx="28">
                  <c:v>239.57299</c:v>
                </c:pt>
                <c:pt idx="29">
                  <c:v>242.98634</c:v>
                </c:pt>
              </c:numCache>
            </c:numRef>
          </c:val>
          <c:smooth val="1"/>
        </c:ser>
        <c:ser>
          <c:idx val="3"/>
          <c:order val="3"/>
          <c:tx>
            <c:strRef>
              <c:f>'集成电路进出口（月）'!$J$5</c:f>
              <c:strCache>
                <c:ptCount val="1"/>
                <c:pt idx="0">
                  <c:v>中国集成电路出口金额（亿美元，右轴）</c:v>
                </c:pt>
              </c:strCache>
            </c:strRef>
          </c:tx>
          <c:spPr>
            <a:ln w="12700" cap="rnd">
              <a:solidFill>
                <a:srgbClr val="FCC000"/>
              </a:solidFill>
              <a:prstDash val="solid"/>
              <a:round/>
            </a:ln>
            <a:effectLst/>
          </c:spPr>
          <c:marker>
            <c:symbol val="diamond"/>
            <c:size val="2"/>
            <c:spPr>
              <a:solidFill>
                <a:srgbClr val="C8C8C8"/>
              </a:solidFill>
              <a:ln w="12700">
                <a:solidFill>
                  <a:srgbClr val="FCC000"/>
                </a:solidFill>
                <a:prstDash val="solid"/>
              </a:ln>
              <a:effectLst/>
            </c:spPr>
          </c:marker>
          <c:dLbls>
            <c:delete val="1"/>
          </c:dLbls>
          <c:cat>
            <c:numRef>
              <c:f>'集成电路进出口（月）'!$F$6:$F$35</c:f>
              <c:numCache>
                <c:formatCode>yyyy/mm;@</c:formatCode>
                <c:ptCount val="30"/>
                <c:pt idx="0" c:formatCode="yyyy/mm;@">
                  <c:v>44469</c:v>
                </c:pt>
                <c:pt idx="1" c:formatCode="yyyy/mm;@">
                  <c:v>44439</c:v>
                </c:pt>
                <c:pt idx="2" c:formatCode="yyyy/mm;@">
                  <c:v>44408</c:v>
                </c:pt>
                <c:pt idx="3" c:formatCode="yyyy/mm;@">
                  <c:v>44377</c:v>
                </c:pt>
                <c:pt idx="4" c:formatCode="yyyy/mm;@">
                  <c:v>44347</c:v>
                </c:pt>
                <c:pt idx="5" c:formatCode="yyyy/mm;@">
                  <c:v>44316</c:v>
                </c:pt>
                <c:pt idx="6" c:formatCode="yyyy/mm;@">
                  <c:v>44286</c:v>
                </c:pt>
                <c:pt idx="7" c:formatCode="yyyy/mm;@">
                  <c:v>44255</c:v>
                </c:pt>
                <c:pt idx="8" c:formatCode="yyyy/mm;@">
                  <c:v>44227</c:v>
                </c:pt>
                <c:pt idx="9" c:formatCode="yyyy/mm;@">
                  <c:v>44196</c:v>
                </c:pt>
                <c:pt idx="10" c:formatCode="yyyy/mm;@">
                  <c:v>44165</c:v>
                </c:pt>
                <c:pt idx="11" c:formatCode="yyyy/mm;@">
                  <c:v>44135</c:v>
                </c:pt>
                <c:pt idx="12" c:formatCode="yyyy/mm;@">
                  <c:v>44104</c:v>
                </c:pt>
                <c:pt idx="13" c:formatCode="yyyy/mm;@">
                  <c:v>44074</c:v>
                </c:pt>
                <c:pt idx="14" c:formatCode="yyyy/mm;@">
                  <c:v>44043</c:v>
                </c:pt>
                <c:pt idx="15" c:formatCode="yyyy/mm;@">
                  <c:v>44012</c:v>
                </c:pt>
                <c:pt idx="16" c:formatCode="yyyy/mm;@">
                  <c:v>43982</c:v>
                </c:pt>
                <c:pt idx="17" c:formatCode="yyyy/mm;@">
                  <c:v>43951</c:v>
                </c:pt>
                <c:pt idx="18" c:formatCode="yyyy/mm;@">
                  <c:v>43921</c:v>
                </c:pt>
                <c:pt idx="19" c:formatCode="yyyy/mm;@">
                  <c:v>43890</c:v>
                </c:pt>
                <c:pt idx="20" c:formatCode="yyyy/mm;@">
                  <c:v>43861</c:v>
                </c:pt>
                <c:pt idx="21" c:formatCode="yyyy/mm;@">
                  <c:v>43830</c:v>
                </c:pt>
                <c:pt idx="22" c:formatCode="yyyy/mm;@">
                  <c:v>43799</c:v>
                </c:pt>
                <c:pt idx="23" c:formatCode="yyyy/mm;@">
                  <c:v>43769</c:v>
                </c:pt>
                <c:pt idx="24" c:formatCode="yyyy/mm;@">
                  <c:v>43738</c:v>
                </c:pt>
                <c:pt idx="25" c:formatCode="yyyy/mm;@">
                  <c:v>43708</c:v>
                </c:pt>
                <c:pt idx="26" c:formatCode="yyyy/mm;@">
                  <c:v>43677</c:v>
                </c:pt>
                <c:pt idx="27" c:formatCode="yyyy/mm;@">
                  <c:v>43646</c:v>
                </c:pt>
                <c:pt idx="28" c:formatCode="yyyy/mm;@">
                  <c:v>43616</c:v>
                </c:pt>
                <c:pt idx="29" c:formatCode="yyyy/mm;@">
                  <c:v>43585</c:v>
                </c:pt>
              </c:numCache>
            </c:numRef>
          </c:cat>
          <c:val>
            <c:numRef>
              <c:f>'集成电路进出口（月）'!$J$6:$J$35</c:f>
              <c:numCache>
                <c:formatCode>General</c:formatCode>
                <c:ptCount val="30"/>
                <c:pt idx="0">
                  <c:v>145.34981</c:v>
                </c:pt>
                <c:pt idx="1">
                  <c:v>143.0489</c:v>
                </c:pt>
                <c:pt idx="2">
                  <c:v>134.36589</c:v>
                </c:pt>
                <c:pt idx="3">
                  <c:v>119.5764</c:v>
                </c:pt>
                <c:pt idx="4">
                  <c:v>112.72657</c:v>
                </c:pt>
                <c:pt idx="5">
                  <c:v>117.34653</c:v>
                </c:pt>
                <c:pt idx="6">
                  <c:v>116.93421</c:v>
                </c:pt>
                <c:pt idx="7">
                  <c:v>88.68537</c:v>
                </c:pt>
                <c:pt idx="8">
                  <c:v>109.02053</c:v>
                </c:pt>
                <c:pt idx="9">
                  <c:v>134.84511</c:v>
                </c:pt>
                <c:pt idx="10">
                  <c:v>114.73513</c:v>
                </c:pt>
                <c:pt idx="11">
                  <c:v>106.13682</c:v>
                </c:pt>
                <c:pt idx="12">
                  <c:v>109.53662</c:v>
                </c:pt>
                <c:pt idx="13">
                  <c:v>103.00665</c:v>
                </c:pt>
                <c:pt idx="14">
                  <c:v>107.07149</c:v>
                </c:pt>
                <c:pt idx="15">
                  <c:v>90.54546</c:v>
                </c:pt>
                <c:pt idx="16">
                  <c:v>90.14183</c:v>
                </c:pt>
                <c:pt idx="17">
                  <c:v>84.87991</c:v>
                </c:pt>
                <c:pt idx="18">
                  <c:v>87.89572</c:v>
                </c:pt>
                <c:pt idx="19">
                  <c:v>74.60034</c:v>
                </c:pt>
                <c:pt idx="20">
                  <c:v>76.576</c:v>
                </c:pt>
                <c:pt idx="21">
                  <c:v>96.74162</c:v>
                </c:pt>
                <c:pt idx="22">
                  <c:v>90.7467</c:v>
                </c:pt>
                <c:pt idx="23">
                  <c:v>93.16816</c:v>
                </c:pt>
                <c:pt idx="24">
                  <c:v>93.14701</c:v>
                </c:pt>
                <c:pt idx="25">
                  <c:v>92.87792</c:v>
                </c:pt>
                <c:pt idx="26">
                  <c:v>92.38221</c:v>
                </c:pt>
                <c:pt idx="27">
                  <c:v>83.51026</c:v>
                </c:pt>
                <c:pt idx="28">
                  <c:v>75.96396</c:v>
                </c:pt>
                <c:pt idx="29">
                  <c:v>79.33744</c:v>
                </c:pt>
              </c:numCache>
            </c:numRef>
          </c:val>
          <c:smooth val="1"/>
        </c:ser>
        <c:dLbls>
          <c:showLegendKey val="0"/>
          <c:showVal val="0"/>
          <c:showCatName val="0"/>
          <c:showSerName val="0"/>
          <c:showPercent val="0"/>
          <c:showBubbleSize val="0"/>
        </c:dLbls>
        <c:marker val="1"/>
        <c:smooth val="1"/>
        <c:axId val="1111462392"/>
        <c:axId val="1111459440"/>
      </c:lineChart>
      <c:dateAx>
        <c:axId val="1200877912"/>
        <c:scaling>
          <c:orientation val="minMax"/>
        </c:scaling>
        <c:delete val="0"/>
        <c:axPos val="b"/>
        <c:numFmt formatCode="yyyy/mm;@" sourceLinked="1"/>
        <c:majorTickMark val="in"/>
        <c:minorTickMark val="none"/>
        <c:tickLblPos val="nextTo"/>
        <c:spPr>
          <a:noFill/>
          <a:ln w="6350" cap="flat" cmpd="sng" algn="ctr">
            <a:solidFill>
              <a:srgbClr val="000000"/>
            </a:solidFill>
            <a:round/>
          </a:ln>
          <a:effectLst/>
        </c:spPr>
        <c:txPr>
          <a:bodyPr rot="-54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200867744"/>
        <c:crosses val="autoZero"/>
        <c:auto val="1"/>
        <c:lblOffset val="100"/>
        <c:baseTimeUnit val="months"/>
      </c:dateAx>
      <c:valAx>
        <c:axId val="1200867744"/>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200877912"/>
        <c:crosses val="autoZero"/>
        <c:crossBetween val="between"/>
      </c:valAx>
      <c:dateAx>
        <c:axId val="1111462392"/>
        <c:scaling>
          <c:orientation val="minMax"/>
        </c:scaling>
        <c:delete val="1"/>
        <c:axPos val="b"/>
        <c:numFmt formatCode="yyyy/mm;@"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111459440"/>
        <c:crosses val="autoZero"/>
        <c:auto val="1"/>
        <c:lblOffset val="100"/>
        <c:baseTimeUnit val="months"/>
      </c:dateAx>
      <c:valAx>
        <c:axId val="1111459440"/>
        <c:scaling>
          <c:orientation val="minMax"/>
        </c:scaling>
        <c:delete val="0"/>
        <c:axPos val="r"/>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111462392"/>
        <c:crosses val="max"/>
        <c:crossBetween val="between"/>
      </c:valAx>
      <c:spPr>
        <a:noFill/>
        <a:ln>
          <a:noFill/>
        </a:ln>
        <a:effectLst/>
      </c:spPr>
    </c:plotArea>
    <c:legend>
      <c:legendPos val="b"/>
      <c:layout>
        <c:manualLayout>
          <c:xMode val="edge"/>
          <c:yMode val="edge"/>
          <c:x val="0.014474336241473"/>
          <c:y val="0.838519228574689"/>
          <c:w val="0.982630895124342"/>
          <c:h val="0.16148084953527"/>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Sheet7!$E$5</c:f>
              <c:strCache>
                <c:ptCount val="1"/>
                <c:pt idx="0">
                  <c:v>半导体材料月度营收</c:v>
                </c:pt>
              </c:strCache>
            </c:strRef>
          </c:tx>
          <c:spPr>
            <a:solidFill>
              <a:srgbClr val="E10000"/>
            </a:solidFill>
            <a:ln w="6350">
              <a:noFill/>
              <a:prstDash val="solid"/>
            </a:ln>
            <a:effectLst/>
          </c:spPr>
          <c:invertIfNegative val="0"/>
          <c:dLbls>
            <c:delete val="1"/>
          </c:dLbls>
          <c:cat>
            <c:numRef>
              <c:f>Sheet7!$D$6:$D$29</c:f>
              <c:numCache>
                <c:formatCode>yyyy/mm;@</c:formatCode>
                <c:ptCount val="24"/>
                <c:pt idx="0" c:formatCode="yyyy/mm;@">
                  <c:v>44196</c:v>
                </c:pt>
                <c:pt idx="1" c:formatCode="yyyy/mm;@">
                  <c:v>44165</c:v>
                </c:pt>
                <c:pt idx="2" c:formatCode="yyyy/mm;@">
                  <c:v>44135</c:v>
                </c:pt>
                <c:pt idx="3" c:formatCode="yyyy/mm;@">
                  <c:v>44104</c:v>
                </c:pt>
                <c:pt idx="4" c:formatCode="yyyy/mm;@">
                  <c:v>44074</c:v>
                </c:pt>
                <c:pt idx="5" c:formatCode="yyyy/mm;@">
                  <c:v>44043</c:v>
                </c:pt>
                <c:pt idx="6" c:formatCode="yyyy/mm;@">
                  <c:v>44012</c:v>
                </c:pt>
                <c:pt idx="7" c:formatCode="yyyy/mm;@">
                  <c:v>43982</c:v>
                </c:pt>
                <c:pt idx="8" c:formatCode="yyyy/mm;@">
                  <c:v>43951</c:v>
                </c:pt>
                <c:pt idx="9" c:formatCode="yyyy/mm;@">
                  <c:v>43921</c:v>
                </c:pt>
                <c:pt idx="10" c:formatCode="yyyy/mm;@">
                  <c:v>43890</c:v>
                </c:pt>
                <c:pt idx="11" c:formatCode="yyyy/mm;@">
                  <c:v>43861</c:v>
                </c:pt>
                <c:pt idx="12" c:formatCode="yyyy/mm;@">
                  <c:v>43830</c:v>
                </c:pt>
                <c:pt idx="13" c:formatCode="yyyy/mm;@">
                  <c:v>43799</c:v>
                </c:pt>
                <c:pt idx="14" c:formatCode="yyyy/mm;@">
                  <c:v>43769</c:v>
                </c:pt>
                <c:pt idx="15" c:formatCode="yyyy/mm;@">
                  <c:v>43738</c:v>
                </c:pt>
                <c:pt idx="16" c:formatCode="yyyy/mm;@">
                  <c:v>43708</c:v>
                </c:pt>
                <c:pt idx="17" c:formatCode="yyyy/mm;@">
                  <c:v>43677</c:v>
                </c:pt>
                <c:pt idx="18" c:formatCode="yyyy/mm;@">
                  <c:v>43646</c:v>
                </c:pt>
                <c:pt idx="19" c:formatCode="yyyy/mm;@">
                  <c:v>43616</c:v>
                </c:pt>
                <c:pt idx="20" c:formatCode="yyyy/mm;@">
                  <c:v>43585</c:v>
                </c:pt>
                <c:pt idx="21" c:formatCode="yyyy/mm;@">
                  <c:v>43555</c:v>
                </c:pt>
                <c:pt idx="22" c:formatCode="yyyy/mm;@">
                  <c:v>43524</c:v>
                </c:pt>
                <c:pt idx="23" c:formatCode="yyyy/mm;@">
                  <c:v>43496</c:v>
                </c:pt>
              </c:numCache>
            </c:numRef>
          </c:cat>
          <c:val>
            <c:numRef>
              <c:f>Sheet7!$E$6:$E$29</c:f>
              <c:numCache>
                <c:formatCode>###,###,###,###,##0.0000</c:formatCode>
                <c:ptCount val="24"/>
                <c:pt idx="0">
                  <c:v>74.5968</c:v>
                </c:pt>
                <c:pt idx="1">
                  <c:v>71.3191</c:v>
                </c:pt>
                <c:pt idx="2">
                  <c:v>70.3087</c:v>
                </c:pt>
                <c:pt idx="3">
                  <c:v>74.0012</c:v>
                </c:pt>
                <c:pt idx="4">
                  <c:v>68.2381</c:v>
                </c:pt>
                <c:pt idx="5">
                  <c:v>68.5499</c:v>
                </c:pt>
                <c:pt idx="6">
                  <c:v>74.4434</c:v>
                </c:pt>
                <c:pt idx="7">
                  <c:v>66.3103</c:v>
                </c:pt>
                <c:pt idx="8">
                  <c:v>67.4828</c:v>
                </c:pt>
                <c:pt idx="9">
                  <c:v>75.7096</c:v>
                </c:pt>
                <c:pt idx="10">
                  <c:v>66.8692</c:v>
                </c:pt>
                <c:pt idx="11">
                  <c:v>64.9801</c:v>
                </c:pt>
                <c:pt idx="12">
                  <c:v>70.7142</c:v>
                </c:pt>
                <c:pt idx="13">
                  <c:v>67.1952</c:v>
                </c:pt>
                <c:pt idx="14">
                  <c:v>66.8104</c:v>
                </c:pt>
                <c:pt idx="15">
                  <c:v>74.6248</c:v>
                </c:pt>
                <c:pt idx="16">
                  <c:v>70.3681</c:v>
                </c:pt>
                <c:pt idx="17">
                  <c:v>68.5798</c:v>
                </c:pt>
                <c:pt idx="18">
                  <c:v>77.4126</c:v>
                </c:pt>
                <c:pt idx="19">
                  <c:v>75.6081</c:v>
                </c:pt>
                <c:pt idx="20">
                  <c:v>74.3263</c:v>
                </c:pt>
                <c:pt idx="21">
                  <c:v>87.3614</c:v>
                </c:pt>
                <c:pt idx="22">
                  <c:v>74.2048</c:v>
                </c:pt>
                <c:pt idx="23">
                  <c:v>82.9042</c:v>
                </c:pt>
              </c:numCache>
            </c:numRef>
          </c:val>
        </c:ser>
        <c:dLbls>
          <c:showLegendKey val="0"/>
          <c:showVal val="0"/>
          <c:showCatName val="0"/>
          <c:showSerName val="0"/>
          <c:showPercent val="0"/>
          <c:showBubbleSize val="0"/>
        </c:dLbls>
        <c:gapWidth val="219"/>
        <c:overlap val="-27"/>
        <c:axId val="1334290720"/>
        <c:axId val="1334293344"/>
      </c:barChart>
      <c:lineChart>
        <c:grouping val="standard"/>
        <c:varyColors val="0"/>
        <c:ser>
          <c:idx val="1"/>
          <c:order val="1"/>
          <c:tx>
            <c:strRef>
              <c:f>Sheet7!$F$5</c:f>
              <c:strCache>
                <c:ptCount val="1"/>
                <c:pt idx="0">
                  <c:v>YoY（右轴）</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dLbls>
            <c:delete val="1"/>
          </c:dLbls>
          <c:cat>
            <c:numRef>
              <c:f>Sheet7!$D$6:$D$29</c:f>
              <c:numCache>
                <c:formatCode>yyyy/mm;@</c:formatCode>
                <c:ptCount val="24"/>
                <c:pt idx="0" c:formatCode="yyyy/mm;@">
                  <c:v>44196</c:v>
                </c:pt>
                <c:pt idx="1" c:formatCode="yyyy/mm;@">
                  <c:v>44165</c:v>
                </c:pt>
                <c:pt idx="2" c:formatCode="yyyy/mm;@">
                  <c:v>44135</c:v>
                </c:pt>
                <c:pt idx="3" c:formatCode="yyyy/mm;@">
                  <c:v>44104</c:v>
                </c:pt>
                <c:pt idx="4" c:formatCode="yyyy/mm;@">
                  <c:v>44074</c:v>
                </c:pt>
                <c:pt idx="5" c:formatCode="yyyy/mm;@">
                  <c:v>44043</c:v>
                </c:pt>
                <c:pt idx="6" c:formatCode="yyyy/mm;@">
                  <c:v>44012</c:v>
                </c:pt>
                <c:pt idx="7" c:formatCode="yyyy/mm;@">
                  <c:v>43982</c:v>
                </c:pt>
                <c:pt idx="8" c:formatCode="yyyy/mm;@">
                  <c:v>43951</c:v>
                </c:pt>
                <c:pt idx="9" c:formatCode="yyyy/mm;@">
                  <c:v>43921</c:v>
                </c:pt>
                <c:pt idx="10" c:formatCode="yyyy/mm;@">
                  <c:v>43890</c:v>
                </c:pt>
                <c:pt idx="11" c:formatCode="yyyy/mm;@">
                  <c:v>43861</c:v>
                </c:pt>
                <c:pt idx="12" c:formatCode="yyyy/mm;@">
                  <c:v>43830</c:v>
                </c:pt>
                <c:pt idx="13" c:formatCode="yyyy/mm;@">
                  <c:v>43799</c:v>
                </c:pt>
                <c:pt idx="14" c:formatCode="yyyy/mm;@">
                  <c:v>43769</c:v>
                </c:pt>
                <c:pt idx="15" c:formatCode="yyyy/mm;@">
                  <c:v>43738</c:v>
                </c:pt>
                <c:pt idx="16" c:formatCode="yyyy/mm;@">
                  <c:v>43708</c:v>
                </c:pt>
                <c:pt idx="17" c:formatCode="yyyy/mm;@">
                  <c:v>43677</c:v>
                </c:pt>
                <c:pt idx="18" c:formatCode="yyyy/mm;@">
                  <c:v>43646</c:v>
                </c:pt>
                <c:pt idx="19" c:formatCode="yyyy/mm;@">
                  <c:v>43616</c:v>
                </c:pt>
                <c:pt idx="20" c:formatCode="yyyy/mm;@">
                  <c:v>43585</c:v>
                </c:pt>
                <c:pt idx="21" c:formatCode="yyyy/mm;@">
                  <c:v>43555</c:v>
                </c:pt>
                <c:pt idx="22" c:formatCode="yyyy/mm;@">
                  <c:v>43524</c:v>
                </c:pt>
                <c:pt idx="23" c:formatCode="yyyy/mm;@">
                  <c:v>43496</c:v>
                </c:pt>
              </c:numCache>
            </c:numRef>
          </c:cat>
          <c:val>
            <c:numRef>
              <c:f>Sheet7!$F$6:$F$29</c:f>
              <c:numCache>
                <c:formatCode>0.00%</c:formatCode>
                <c:ptCount val="24"/>
                <c:pt idx="0">
                  <c:v>0.054906</c:v>
                </c:pt>
                <c:pt idx="1">
                  <c:v>0.061373</c:v>
                </c:pt>
                <c:pt idx="2">
                  <c:v>0.052363</c:v>
                </c:pt>
                <c:pt idx="3">
                  <c:v>-0.001549</c:v>
                </c:pt>
                <c:pt idx="4">
                  <c:v>-0.014477</c:v>
                </c:pt>
                <c:pt idx="5">
                  <c:v>0.038419</c:v>
                </c:pt>
                <c:pt idx="6">
                  <c:v>-0.012786</c:v>
                </c:pt>
                <c:pt idx="7">
                  <c:v>-0.096589</c:v>
                </c:pt>
                <c:pt idx="8">
                  <c:v>-0.0514</c:v>
                </c:pt>
                <c:pt idx="9">
                  <c:v>-0.09952</c:v>
                </c:pt>
                <c:pt idx="10">
                  <c:v>-0.067959</c:v>
                </c:pt>
                <c:pt idx="11">
                  <c:v>-0.190201</c:v>
                </c:pt>
                <c:pt idx="12">
                  <c:v>-0.144195</c:v>
                </c:pt>
                <c:pt idx="13">
                  <c:v>-0.17353</c:v>
                </c:pt>
                <c:pt idx="14">
                  <c:v>-0.193903</c:v>
                </c:pt>
                <c:pt idx="15">
                  <c:v>-0.094634</c:v>
                </c:pt>
                <c:pt idx="16">
                  <c:v>-0.190858</c:v>
                </c:pt>
                <c:pt idx="17">
                  <c:v>-0.220696</c:v>
                </c:pt>
                <c:pt idx="18">
                  <c:v>-0.072006</c:v>
                </c:pt>
                <c:pt idx="19">
                  <c:v>-0.127588</c:v>
                </c:pt>
                <c:pt idx="20">
                  <c:v>-0.164752</c:v>
                </c:pt>
                <c:pt idx="21">
                  <c:v>-0.02583</c:v>
                </c:pt>
                <c:pt idx="22">
                  <c:v>-0.06938</c:v>
                </c:pt>
                <c:pt idx="23">
                  <c:v>-0.069264</c:v>
                </c:pt>
              </c:numCache>
            </c:numRef>
          </c:val>
          <c:smooth val="1"/>
        </c:ser>
        <c:dLbls>
          <c:showLegendKey val="0"/>
          <c:showVal val="0"/>
          <c:showCatName val="0"/>
          <c:showSerName val="0"/>
          <c:showPercent val="0"/>
          <c:showBubbleSize val="0"/>
        </c:dLbls>
        <c:marker val="1"/>
        <c:smooth val="1"/>
        <c:axId val="1737098712"/>
        <c:axId val="1737096416"/>
      </c:lineChart>
      <c:dateAx>
        <c:axId val="1334290720"/>
        <c:scaling>
          <c:orientation val="minMax"/>
        </c:scaling>
        <c:delete val="0"/>
        <c:axPos val="b"/>
        <c:numFmt formatCode="yyyy/mm;@"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334293344"/>
        <c:crosses val="autoZero"/>
        <c:auto val="1"/>
        <c:lblOffset val="100"/>
        <c:baseTimeUnit val="months"/>
      </c:dateAx>
      <c:valAx>
        <c:axId val="1334293344"/>
        <c:scaling>
          <c:orientation val="minMax"/>
        </c:scaling>
        <c:delete val="0"/>
        <c:axPos val="l"/>
        <c:majorGridlines>
          <c:spPr>
            <a:ln w="9525" cap="flat" cmpd="sng" algn="ctr">
              <a:noFill/>
              <a:round/>
            </a:ln>
            <a:effectLst/>
          </c:spPr>
        </c:majorGridlines>
        <c:numFmt formatCode="#,##0_);[Red]\(#,##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334290720"/>
        <c:crosses val="autoZero"/>
        <c:crossBetween val="between"/>
      </c:valAx>
      <c:dateAx>
        <c:axId val="1737098712"/>
        <c:scaling>
          <c:orientation val="minMax"/>
        </c:scaling>
        <c:delete val="1"/>
        <c:axPos val="b"/>
        <c:numFmt formatCode="yyyy/mm;@"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737096416"/>
        <c:crosses val="autoZero"/>
        <c:auto val="1"/>
        <c:lblOffset val="100"/>
        <c:baseTimeUnit val="months"/>
      </c:dateAx>
      <c:valAx>
        <c:axId val="1737096416"/>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p>
        </c:txPr>
        <c:crossAx val="1737098712"/>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AFBC6FE-3094-46C1-9BB0-C4869FE5847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964A259C-5BF8-4ED2-AA10-ECF1BE7E35F2}">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smtClean="0">
              <a:latin typeface="+mn-lt"/>
              <a:ea typeface="+mn-ea"/>
              <a:cs typeface="+mn-ea"/>
              <a:sym typeface="+mn-lt"/>
            </a:rPr>
            <a:t>产线生产</a:t>
          </a:r>
          <a:endParaRPr lang="zh-CN" altLang="en-US" sz="1400" b="1">
            <a:latin typeface="+mn-lt"/>
            <a:ea typeface="+mn-ea"/>
            <a:cs typeface="+mn-ea"/>
            <a:sym typeface="+mn-lt"/>
          </a:endParaRPr>
        </a:p>
      </dgm:t>
    </dgm:pt>
    <dgm:pt modelId="{125A7AD7-A553-4E62-8A0D-95B0EB5C5895}" cxnId="{198C2EAC-E02D-460C-9382-7A6105AA1BE1}" type="parTrans">
      <dgm:prSet/>
      <dgm:spPr/>
      <dgm:t>
        <a:bodyPr/>
        <a:lstStyle/>
        <a:p>
          <a:endParaRPr lang="zh-CN" altLang="en-US" sz="1200"/>
        </a:p>
      </dgm:t>
    </dgm:pt>
    <dgm:pt modelId="{A2F34E53-3E42-4C5B-AA0D-58D44973B93C}" cxnId="{198C2EAC-E02D-460C-9382-7A6105AA1BE1}" type="sibTrans">
      <dgm:prSet custT="1"/>
      <dgm:spPr>
        <a:solidFill>
          <a:srgbClr val="DC8C00"/>
        </a:solidFill>
      </dgm:spPr>
      <dgm:t>
        <a:bodyPr/>
        <a:lstStyle/>
        <a:p>
          <a:endParaRPr lang="zh-CN" altLang="en-US" sz="1000"/>
        </a:p>
      </dgm:t>
    </dgm:pt>
    <dgm:pt modelId="{FDE4B109-ECCE-422B-A9B1-3E1DE86C9F3B}">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smtClean="0">
              <a:latin typeface="+mn-lt"/>
              <a:ea typeface="+mn-ea"/>
              <a:cs typeface="+mn-ea"/>
              <a:sym typeface="+mn-lt"/>
            </a:rPr>
            <a:t>少量出货</a:t>
          </a:r>
          <a:endParaRPr lang="zh-CN" altLang="en-US" sz="1400" b="1">
            <a:latin typeface="+mn-lt"/>
            <a:ea typeface="+mn-ea"/>
            <a:cs typeface="+mn-ea"/>
            <a:sym typeface="+mn-lt"/>
          </a:endParaRPr>
        </a:p>
      </dgm:t>
    </dgm:pt>
    <dgm:pt modelId="{FB2A2272-EBC6-4107-99ED-3BE7434E9928}" cxnId="{8559370D-FD21-4FC7-856B-73A779CB30D3}" type="parTrans">
      <dgm:prSet/>
      <dgm:spPr/>
      <dgm:t>
        <a:bodyPr/>
        <a:lstStyle/>
        <a:p>
          <a:endParaRPr lang="zh-CN" altLang="en-US" sz="1200"/>
        </a:p>
      </dgm:t>
    </dgm:pt>
    <dgm:pt modelId="{2FB669DD-4222-4EA2-B6F0-0957D94BC13D}" cxnId="{8559370D-FD21-4FC7-856B-73A779CB30D3}" type="sibTrans">
      <dgm:prSet custT="1"/>
      <dgm:spPr>
        <a:solidFill>
          <a:srgbClr val="DC8C00"/>
        </a:solidFill>
      </dgm:spPr>
      <dgm:t>
        <a:bodyPr/>
        <a:lstStyle/>
        <a:p>
          <a:endParaRPr lang="zh-CN" altLang="en-US" sz="1000"/>
        </a:p>
      </dgm:t>
    </dgm:pt>
    <dgm:pt modelId="{553F68AC-8877-4640-AD60-9CBD20A5CA81}">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smtClean="0">
              <a:latin typeface="+mn-lt"/>
              <a:ea typeface="+mn-ea"/>
              <a:cs typeface="+mn-ea"/>
              <a:sym typeface="+mn-lt"/>
            </a:rPr>
            <a:t>客户反馈</a:t>
          </a:r>
          <a:endParaRPr lang="zh-CN" altLang="en-US" sz="1400" b="1">
            <a:latin typeface="+mn-lt"/>
            <a:ea typeface="+mn-ea"/>
            <a:cs typeface="+mn-ea"/>
            <a:sym typeface="+mn-lt"/>
          </a:endParaRPr>
        </a:p>
      </dgm:t>
    </dgm:pt>
    <dgm:pt modelId="{E58314C7-0198-4ED7-AC08-DB02A472804C}" cxnId="{31E76109-C615-4DC1-B561-C28747030E20}" type="parTrans">
      <dgm:prSet/>
      <dgm:spPr/>
      <dgm:t>
        <a:bodyPr/>
        <a:lstStyle/>
        <a:p>
          <a:endParaRPr lang="zh-CN" altLang="en-US" sz="1200"/>
        </a:p>
      </dgm:t>
    </dgm:pt>
    <dgm:pt modelId="{38548CDB-3C18-42C0-87AC-681DFC75C7C1}" cxnId="{31E76109-C615-4DC1-B561-C28747030E20}" type="sibTrans">
      <dgm:prSet custT="1"/>
      <dgm:spPr>
        <a:solidFill>
          <a:srgbClr val="DC8C00"/>
        </a:solidFill>
      </dgm:spPr>
      <dgm:t>
        <a:bodyPr/>
        <a:lstStyle/>
        <a:p>
          <a:endParaRPr lang="zh-CN" altLang="en-US" sz="1000"/>
        </a:p>
      </dgm:t>
    </dgm:pt>
    <dgm:pt modelId="{4D9AF2A9-43D2-44C0-82BD-651B26E148F2}">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smtClean="0">
              <a:latin typeface="+mn-lt"/>
              <a:ea typeface="+mn-ea"/>
              <a:cs typeface="+mn-ea"/>
              <a:sym typeface="+mn-lt"/>
            </a:rPr>
            <a:t>技术改进</a:t>
          </a:r>
          <a:endParaRPr lang="zh-CN" altLang="en-US" sz="1400" b="1">
            <a:latin typeface="+mn-lt"/>
            <a:ea typeface="+mn-ea"/>
            <a:cs typeface="+mn-ea"/>
            <a:sym typeface="+mn-lt"/>
          </a:endParaRPr>
        </a:p>
      </dgm:t>
    </dgm:pt>
    <dgm:pt modelId="{C9AAAFDC-B456-46F5-958B-E60C3727C389}" cxnId="{23130198-92BB-4936-A211-1949E1B32FCE}" type="parTrans">
      <dgm:prSet/>
      <dgm:spPr/>
      <dgm:t>
        <a:bodyPr/>
        <a:lstStyle/>
        <a:p>
          <a:endParaRPr lang="zh-CN" altLang="en-US" sz="1200"/>
        </a:p>
      </dgm:t>
    </dgm:pt>
    <dgm:pt modelId="{8D1F02F0-F191-4AB1-BAF8-9CD93C75E972}" cxnId="{23130198-92BB-4936-A211-1949E1B32FCE}" type="sibTrans">
      <dgm:prSet custT="1"/>
      <dgm:spPr>
        <a:solidFill>
          <a:srgbClr val="DC8C00"/>
        </a:solidFill>
      </dgm:spPr>
      <dgm:t>
        <a:bodyPr/>
        <a:lstStyle/>
        <a:p>
          <a:endParaRPr lang="zh-CN" altLang="en-US" sz="1000"/>
        </a:p>
      </dgm:t>
    </dgm:pt>
    <dgm:pt modelId="{B7D2CA81-41B7-4167-B47B-2A6FCF538D6C}" type="pres">
      <dgm:prSet presAssocID="{6AFBC6FE-3094-46C1-9BB0-C4869FE58476}" presName="cycle" presStyleCnt="0">
        <dgm:presLayoutVars>
          <dgm:dir/>
          <dgm:resizeHandles val="exact"/>
        </dgm:presLayoutVars>
      </dgm:prSet>
      <dgm:spPr/>
      <dgm:t>
        <a:bodyPr/>
        <a:lstStyle/>
        <a:p>
          <a:endParaRPr lang="zh-CN" altLang="en-US"/>
        </a:p>
      </dgm:t>
    </dgm:pt>
    <dgm:pt modelId="{48C8E90F-2F91-49ED-A96F-ED40C6EBA476}" type="pres">
      <dgm:prSet presAssocID="{964A259C-5BF8-4ED2-AA10-ECF1BE7E35F2}" presName="node" presStyleLbl="node1" presStyleIdx="0" presStyleCnt="4" custScaleX="132967" custScaleY="63786" custRadScaleRad="77862" custRadScaleInc="-7373">
        <dgm:presLayoutVars>
          <dgm:bulletEnabled val="1"/>
        </dgm:presLayoutVars>
      </dgm:prSet>
      <dgm:spPr/>
      <dgm:t>
        <a:bodyPr/>
        <a:lstStyle/>
        <a:p>
          <a:endParaRPr lang="zh-CN" altLang="en-US"/>
        </a:p>
      </dgm:t>
    </dgm:pt>
    <dgm:pt modelId="{5EB27427-F9EC-4458-A34A-CBCFE20725A0}" type="pres">
      <dgm:prSet presAssocID="{A2F34E53-3E42-4C5B-AA0D-58D44973B93C}" presName="sibTrans" presStyleLbl="sibTrans2D1" presStyleIdx="0" presStyleCnt="4"/>
      <dgm:spPr/>
      <dgm:t>
        <a:bodyPr/>
        <a:lstStyle/>
        <a:p>
          <a:endParaRPr lang="zh-CN" altLang="en-US"/>
        </a:p>
      </dgm:t>
    </dgm:pt>
    <dgm:pt modelId="{80D18AB4-DC4B-4EDC-9416-F8CC80F0C47E}" type="pres">
      <dgm:prSet presAssocID="{A2F34E53-3E42-4C5B-AA0D-58D44973B93C}" presName="connectorText" presStyleLbl="sibTrans2D1" presStyleIdx="0" presStyleCnt="4"/>
      <dgm:spPr/>
      <dgm:t>
        <a:bodyPr/>
        <a:lstStyle/>
        <a:p>
          <a:endParaRPr lang="zh-CN" altLang="en-US"/>
        </a:p>
      </dgm:t>
    </dgm:pt>
    <dgm:pt modelId="{50F577A2-68BA-472A-AF75-AF0F82BD2DA4}" type="pres">
      <dgm:prSet presAssocID="{FDE4B109-ECCE-422B-A9B1-3E1DE86C9F3B}" presName="node" presStyleLbl="node1" presStyleIdx="1" presStyleCnt="4" custScaleX="132967" custScaleY="63786">
        <dgm:presLayoutVars>
          <dgm:bulletEnabled val="1"/>
        </dgm:presLayoutVars>
      </dgm:prSet>
      <dgm:spPr/>
      <dgm:t>
        <a:bodyPr/>
        <a:lstStyle/>
        <a:p>
          <a:endParaRPr lang="zh-CN" altLang="en-US"/>
        </a:p>
      </dgm:t>
    </dgm:pt>
    <dgm:pt modelId="{14806693-98FE-4F0F-B045-2645EFB5C19C}" type="pres">
      <dgm:prSet presAssocID="{2FB669DD-4222-4EA2-B6F0-0957D94BC13D}" presName="sibTrans" presStyleLbl="sibTrans2D1" presStyleIdx="1" presStyleCnt="4"/>
      <dgm:spPr/>
      <dgm:t>
        <a:bodyPr/>
        <a:lstStyle/>
        <a:p>
          <a:endParaRPr lang="zh-CN" altLang="en-US"/>
        </a:p>
      </dgm:t>
    </dgm:pt>
    <dgm:pt modelId="{68519873-024E-423B-A376-F3A376DF2973}" type="pres">
      <dgm:prSet presAssocID="{2FB669DD-4222-4EA2-B6F0-0957D94BC13D}" presName="connectorText" presStyleLbl="sibTrans2D1" presStyleIdx="1" presStyleCnt="4"/>
      <dgm:spPr/>
      <dgm:t>
        <a:bodyPr/>
        <a:lstStyle/>
        <a:p>
          <a:endParaRPr lang="zh-CN" altLang="en-US"/>
        </a:p>
      </dgm:t>
    </dgm:pt>
    <dgm:pt modelId="{C7EB0998-CFB1-43FC-8804-50E191BA8F5A}" type="pres">
      <dgm:prSet presAssocID="{553F68AC-8877-4640-AD60-9CBD20A5CA81}" presName="node" presStyleLbl="node1" presStyleIdx="2" presStyleCnt="4" custScaleX="132967" custScaleY="63786" custRadScaleRad="75772" custRadScaleInc="543">
        <dgm:presLayoutVars>
          <dgm:bulletEnabled val="1"/>
        </dgm:presLayoutVars>
      </dgm:prSet>
      <dgm:spPr/>
      <dgm:t>
        <a:bodyPr/>
        <a:lstStyle/>
        <a:p>
          <a:endParaRPr lang="zh-CN" altLang="en-US"/>
        </a:p>
      </dgm:t>
    </dgm:pt>
    <dgm:pt modelId="{7F07648A-5255-4DE8-AAAD-287DCF47CBC7}" type="pres">
      <dgm:prSet presAssocID="{38548CDB-3C18-42C0-87AC-681DFC75C7C1}" presName="sibTrans" presStyleLbl="sibTrans2D1" presStyleIdx="2" presStyleCnt="4"/>
      <dgm:spPr/>
      <dgm:t>
        <a:bodyPr/>
        <a:lstStyle/>
        <a:p>
          <a:endParaRPr lang="zh-CN" altLang="en-US"/>
        </a:p>
      </dgm:t>
    </dgm:pt>
    <dgm:pt modelId="{9A2A3BD3-545E-48E6-87AC-57D00004CE52}" type="pres">
      <dgm:prSet presAssocID="{38548CDB-3C18-42C0-87AC-681DFC75C7C1}" presName="connectorText" presStyleLbl="sibTrans2D1" presStyleIdx="2" presStyleCnt="4"/>
      <dgm:spPr/>
      <dgm:t>
        <a:bodyPr/>
        <a:lstStyle/>
        <a:p>
          <a:endParaRPr lang="zh-CN" altLang="en-US"/>
        </a:p>
      </dgm:t>
    </dgm:pt>
    <dgm:pt modelId="{EC856A10-7D39-44AE-9248-9EA716ACBEF6}" type="pres">
      <dgm:prSet presAssocID="{4D9AF2A9-43D2-44C0-82BD-651B26E148F2}" presName="node" presStyleLbl="node1" presStyleIdx="3" presStyleCnt="4" custScaleX="132967" custScaleY="63786">
        <dgm:presLayoutVars>
          <dgm:bulletEnabled val="1"/>
        </dgm:presLayoutVars>
      </dgm:prSet>
      <dgm:spPr/>
      <dgm:t>
        <a:bodyPr/>
        <a:lstStyle/>
        <a:p>
          <a:endParaRPr lang="zh-CN" altLang="en-US"/>
        </a:p>
      </dgm:t>
    </dgm:pt>
    <dgm:pt modelId="{99283626-F557-442C-A00A-0A6D43EBBF84}" type="pres">
      <dgm:prSet presAssocID="{8D1F02F0-F191-4AB1-BAF8-9CD93C75E972}" presName="sibTrans" presStyleLbl="sibTrans2D1" presStyleIdx="3" presStyleCnt="4"/>
      <dgm:spPr/>
      <dgm:t>
        <a:bodyPr/>
        <a:lstStyle/>
        <a:p>
          <a:endParaRPr lang="zh-CN" altLang="en-US"/>
        </a:p>
      </dgm:t>
    </dgm:pt>
    <dgm:pt modelId="{A93CEC5C-EF8B-481F-A400-C377CEBEEC1B}" type="pres">
      <dgm:prSet presAssocID="{8D1F02F0-F191-4AB1-BAF8-9CD93C75E972}" presName="connectorText" presStyleLbl="sibTrans2D1" presStyleIdx="3" presStyleCnt="4"/>
      <dgm:spPr/>
      <dgm:t>
        <a:bodyPr/>
        <a:lstStyle/>
        <a:p>
          <a:endParaRPr lang="zh-CN" altLang="en-US"/>
        </a:p>
      </dgm:t>
    </dgm:pt>
  </dgm:ptLst>
  <dgm:cxnLst>
    <dgm:cxn modelId="{4B912BC1-7D88-4469-8AA9-D7F24832D5A9}" type="presOf" srcId="{38548CDB-3C18-42C0-87AC-681DFC75C7C1}" destId="{7F07648A-5255-4DE8-AAAD-287DCF47CBC7}" srcOrd="0" destOrd="0" presId="urn:microsoft.com/office/officeart/2005/8/layout/cycle2"/>
    <dgm:cxn modelId="{31E76109-C615-4DC1-B561-C28747030E20}" srcId="{6AFBC6FE-3094-46C1-9BB0-C4869FE58476}" destId="{553F68AC-8877-4640-AD60-9CBD20A5CA81}" srcOrd="2" destOrd="0" parTransId="{E58314C7-0198-4ED7-AC08-DB02A472804C}" sibTransId="{38548CDB-3C18-42C0-87AC-681DFC75C7C1}"/>
    <dgm:cxn modelId="{34D809E0-4272-48EF-995A-0BAAD1C41BDC}" type="presOf" srcId="{553F68AC-8877-4640-AD60-9CBD20A5CA81}" destId="{C7EB0998-CFB1-43FC-8804-50E191BA8F5A}" srcOrd="0" destOrd="0" presId="urn:microsoft.com/office/officeart/2005/8/layout/cycle2"/>
    <dgm:cxn modelId="{9AEDC830-9DCB-4D55-82D7-19B78994348C}" type="presOf" srcId="{4D9AF2A9-43D2-44C0-82BD-651B26E148F2}" destId="{EC856A10-7D39-44AE-9248-9EA716ACBEF6}" srcOrd="0" destOrd="0" presId="urn:microsoft.com/office/officeart/2005/8/layout/cycle2"/>
    <dgm:cxn modelId="{F83F2891-9E59-439A-AC9B-5551B87A431C}" type="presOf" srcId="{38548CDB-3C18-42C0-87AC-681DFC75C7C1}" destId="{9A2A3BD3-545E-48E6-87AC-57D00004CE52}" srcOrd="1" destOrd="0" presId="urn:microsoft.com/office/officeart/2005/8/layout/cycle2"/>
    <dgm:cxn modelId="{198C2EAC-E02D-460C-9382-7A6105AA1BE1}" srcId="{6AFBC6FE-3094-46C1-9BB0-C4869FE58476}" destId="{964A259C-5BF8-4ED2-AA10-ECF1BE7E35F2}" srcOrd="0" destOrd="0" parTransId="{125A7AD7-A553-4E62-8A0D-95B0EB5C5895}" sibTransId="{A2F34E53-3E42-4C5B-AA0D-58D44973B93C}"/>
    <dgm:cxn modelId="{57D562B3-0F23-41A9-B1E0-A6E9A1ED629A}" type="presOf" srcId="{6AFBC6FE-3094-46C1-9BB0-C4869FE58476}" destId="{B7D2CA81-41B7-4167-B47B-2A6FCF538D6C}" srcOrd="0" destOrd="0" presId="urn:microsoft.com/office/officeart/2005/8/layout/cycle2"/>
    <dgm:cxn modelId="{9AFF93D8-8923-4B00-9BB2-C4129C5ED041}" type="presOf" srcId="{A2F34E53-3E42-4C5B-AA0D-58D44973B93C}" destId="{80D18AB4-DC4B-4EDC-9416-F8CC80F0C47E}" srcOrd="1" destOrd="0" presId="urn:microsoft.com/office/officeart/2005/8/layout/cycle2"/>
    <dgm:cxn modelId="{8559370D-FD21-4FC7-856B-73A779CB30D3}" srcId="{6AFBC6FE-3094-46C1-9BB0-C4869FE58476}" destId="{FDE4B109-ECCE-422B-A9B1-3E1DE86C9F3B}" srcOrd="1" destOrd="0" parTransId="{FB2A2272-EBC6-4107-99ED-3BE7434E9928}" sibTransId="{2FB669DD-4222-4EA2-B6F0-0957D94BC13D}"/>
    <dgm:cxn modelId="{582F530A-CE9C-42ED-A2B6-D29A3B0BCCAF}" type="presOf" srcId="{2FB669DD-4222-4EA2-B6F0-0957D94BC13D}" destId="{14806693-98FE-4F0F-B045-2645EFB5C19C}" srcOrd="0" destOrd="0" presId="urn:microsoft.com/office/officeart/2005/8/layout/cycle2"/>
    <dgm:cxn modelId="{84EDDB10-3E8E-4A62-B151-881274E8D114}" type="presOf" srcId="{964A259C-5BF8-4ED2-AA10-ECF1BE7E35F2}" destId="{48C8E90F-2F91-49ED-A96F-ED40C6EBA476}" srcOrd="0" destOrd="0" presId="urn:microsoft.com/office/officeart/2005/8/layout/cycle2"/>
    <dgm:cxn modelId="{C6B0C30A-85F1-4303-8AE8-90C7B0EB258E}" type="presOf" srcId="{A2F34E53-3E42-4C5B-AA0D-58D44973B93C}" destId="{5EB27427-F9EC-4458-A34A-CBCFE20725A0}" srcOrd="0" destOrd="0" presId="urn:microsoft.com/office/officeart/2005/8/layout/cycle2"/>
    <dgm:cxn modelId="{23130198-92BB-4936-A211-1949E1B32FCE}" srcId="{6AFBC6FE-3094-46C1-9BB0-C4869FE58476}" destId="{4D9AF2A9-43D2-44C0-82BD-651B26E148F2}" srcOrd="3" destOrd="0" parTransId="{C9AAAFDC-B456-46F5-958B-E60C3727C389}" sibTransId="{8D1F02F0-F191-4AB1-BAF8-9CD93C75E972}"/>
    <dgm:cxn modelId="{3523CEAD-20C8-4392-A173-A0A4B6679442}" type="presOf" srcId="{8D1F02F0-F191-4AB1-BAF8-9CD93C75E972}" destId="{A93CEC5C-EF8B-481F-A400-C377CEBEEC1B}" srcOrd="1" destOrd="0" presId="urn:microsoft.com/office/officeart/2005/8/layout/cycle2"/>
    <dgm:cxn modelId="{6D2A63FA-608F-4CBD-802B-10870C0CC408}" type="presOf" srcId="{FDE4B109-ECCE-422B-A9B1-3E1DE86C9F3B}" destId="{50F577A2-68BA-472A-AF75-AF0F82BD2DA4}" srcOrd="0" destOrd="0" presId="urn:microsoft.com/office/officeart/2005/8/layout/cycle2"/>
    <dgm:cxn modelId="{7B87C668-2413-40E1-84E3-4B700E206CC4}" type="presOf" srcId="{2FB669DD-4222-4EA2-B6F0-0957D94BC13D}" destId="{68519873-024E-423B-A376-F3A376DF2973}" srcOrd="1" destOrd="0" presId="urn:microsoft.com/office/officeart/2005/8/layout/cycle2"/>
    <dgm:cxn modelId="{CA9E34E2-7B94-4C31-93E3-5A2CA445A993}" type="presOf" srcId="{8D1F02F0-F191-4AB1-BAF8-9CD93C75E972}" destId="{99283626-F557-442C-A00A-0A6D43EBBF84}" srcOrd="0" destOrd="0" presId="urn:microsoft.com/office/officeart/2005/8/layout/cycle2"/>
    <dgm:cxn modelId="{9D0BF99A-8E0A-4549-8A8B-32FC4961AAE7}" type="presParOf" srcId="{B7D2CA81-41B7-4167-B47B-2A6FCF538D6C}" destId="{48C8E90F-2F91-49ED-A96F-ED40C6EBA476}" srcOrd="0" destOrd="0" presId="urn:microsoft.com/office/officeart/2005/8/layout/cycle2"/>
    <dgm:cxn modelId="{BF8CD4A2-9C76-447C-9D5D-911719D4C6C7}" type="presParOf" srcId="{B7D2CA81-41B7-4167-B47B-2A6FCF538D6C}" destId="{5EB27427-F9EC-4458-A34A-CBCFE20725A0}" srcOrd="1" destOrd="0" presId="urn:microsoft.com/office/officeart/2005/8/layout/cycle2"/>
    <dgm:cxn modelId="{BC179911-5FCA-430F-B034-652CE5AA3FDB}" type="presParOf" srcId="{5EB27427-F9EC-4458-A34A-CBCFE20725A0}" destId="{80D18AB4-DC4B-4EDC-9416-F8CC80F0C47E}" srcOrd="0" destOrd="0" presId="urn:microsoft.com/office/officeart/2005/8/layout/cycle2"/>
    <dgm:cxn modelId="{AAA92FBD-16AB-4B00-91A5-3CC318634F0F}" type="presParOf" srcId="{B7D2CA81-41B7-4167-B47B-2A6FCF538D6C}" destId="{50F577A2-68BA-472A-AF75-AF0F82BD2DA4}" srcOrd="2" destOrd="0" presId="urn:microsoft.com/office/officeart/2005/8/layout/cycle2"/>
    <dgm:cxn modelId="{BD59FA4E-7824-4593-B484-D70D2225D8F6}" type="presParOf" srcId="{B7D2CA81-41B7-4167-B47B-2A6FCF538D6C}" destId="{14806693-98FE-4F0F-B045-2645EFB5C19C}" srcOrd="3" destOrd="0" presId="urn:microsoft.com/office/officeart/2005/8/layout/cycle2"/>
    <dgm:cxn modelId="{AF0DD263-1669-4EA8-9737-D3D167B40319}" type="presParOf" srcId="{14806693-98FE-4F0F-B045-2645EFB5C19C}" destId="{68519873-024E-423B-A376-F3A376DF2973}" srcOrd="0" destOrd="0" presId="urn:microsoft.com/office/officeart/2005/8/layout/cycle2"/>
    <dgm:cxn modelId="{F3EA1C6B-92E5-4F0D-BD3D-E05AA5FD347D}" type="presParOf" srcId="{B7D2CA81-41B7-4167-B47B-2A6FCF538D6C}" destId="{C7EB0998-CFB1-43FC-8804-50E191BA8F5A}" srcOrd="4" destOrd="0" presId="urn:microsoft.com/office/officeart/2005/8/layout/cycle2"/>
    <dgm:cxn modelId="{F12E923F-D45F-49B3-9CD1-2A8F221ACB94}" type="presParOf" srcId="{B7D2CA81-41B7-4167-B47B-2A6FCF538D6C}" destId="{7F07648A-5255-4DE8-AAAD-287DCF47CBC7}" srcOrd="5" destOrd="0" presId="urn:microsoft.com/office/officeart/2005/8/layout/cycle2"/>
    <dgm:cxn modelId="{013D2B1E-DFD1-4E6A-8D71-E604CE74F52D}" type="presParOf" srcId="{7F07648A-5255-4DE8-AAAD-287DCF47CBC7}" destId="{9A2A3BD3-545E-48E6-87AC-57D00004CE52}" srcOrd="0" destOrd="0" presId="urn:microsoft.com/office/officeart/2005/8/layout/cycle2"/>
    <dgm:cxn modelId="{286319DF-4884-429B-A6A2-F7F8B542955A}" type="presParOf" srcId="{B7D2CA81-41B7-4167-B47B-2A6FCF538D6C}" destId="{EC856A10-7D39-44AE-9248-9EA716ACBEF6}" srcOrd="6" destOrd="0" presId="urn:microsoft.com/office/officeart/2005/8/layout/cycle2"/>
    <dgm:cxn modelId="{2F6DF496-8890-42B5-A8C4-046AA08D2132}" type="presParOf" srcId="{B7D2CA81-41B7-4167-B47B-2A6FCF538D6C}" destId="{99283626-F557-442C-A00A-0A6D43EBBF84}" srcOrd="7" destOrd="0" presId="urn:microsoft.com/office/officeart/2005/8/layout/cycle2"/>
    <dgm:cxn modelId="{CFED6836-D5CA-4EF2-AC5C-5075C0B84032}" type="presParOf" srcId="{99283626-F557-442C-A00A-0A6D43EBBF84}" destId="{A93CEC5C-EF8B-481F-A400-C377CEBEEC1B}" srcOrd="0" destOrd="0" presId="urn:microsoft.com/office/officeart/2005/8/layout/cycle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8E90F-2F91-49ED-A96F-ED40C6EBA476}">
      <dsp:nvSpPr>
        <dsp:cNvPr id="0" name=""/>
        <dsp:cNvSpPr/>
      </dsp:nvSpPr>
      <dsp:spPr>
        <a:xfrm>
          <a:off x="907451" y="432299"/>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smtClean="0">
              <a:latin typeface="+mn-lt"/>
              <a:ea typeface="+mn-ea"/>
              <a:cs typeface="+mn-ea"/>
              <a:sym typeface="+mn-lt"/>
            </a:rPr>
            <a:t>产线生产</a:t>
          </a:r>
          <a:endParaRPr lang="zh-CN" altLang="en-US" sz="1400" b="1" kern="1200">
            <a:latin typeface="+mn-lt"/>
            <a:ea typeface="+mn-ea"/>
            <a:cs typeface="+mn-ea"/>
            <a:sym typeface="+mn-lt"/>
          </a:endParaRPr>
        </a:p>
      </dsp:txBody>
      <dsp:txXfrm>
        <a:off x="1072883" y="511659"/>
        <a:ext cx="798773" cy="383181"/>
      </dsp:txXfrm>
    </dsp:sp>
    <dsp:sp modelId="{5EB27427-F9EC-4458-A34A-CBCFE20725A0}">
      <dsp:nvSpPr>
        <dsp:cNvPr id="0" name=""/>
        <dsp:cNvSpPr/>
      </dsp:nvSpPr>
      <dsp:spPr>
        <a:xfrm rot="2198506">
          <a:off x="1829678" y="907131"/>
          <a:ext cx="218888"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836166" y="944881"/>
        <a:ext cx="153222" cy="172037"/>
      </dsp:txXfrm>
    </dsp:sp>
    <dsp:sp modelId="{50F577A2-68BA-472A-AF75-AF0F82BD2DA4}">
      <dsp:nvSpPr>
        <dsp:cNvPr id="0" name=""/>
        <dsp:cNvSpPr/>
      </dsp:nvSpPr>
      <dsp:spPr>
        <a:xfrm>
          <a:off x="1851099" y="1134182"/>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smtClean="0">
              <a:latin typeface="+mn-lt"/>
              <a:ea typeface="+mn-ea"/>
              <a:cs typeface="+mn-ea"/>
              <a:sym typeface="+mn-lt"/>
            </a:rPr>
            <a:t>少量出货</a:t>
          </a:r>
          <a:endParaRPr lang="zh-CN" altLang="en-US" sz="1400" b="1" kern="1200">
            <a:latin typeface="+mn-lt"/>
            <a:ea typeface="+mn-ea"/>
            <a:cs typeface="+mn-ea"/>
            <a:sym typeface="+mn-lt"/>
          </a:endParaRPr>
        </a:p>
      </dsp:txBody>
      <dsp:txXfrm>
        <a:off x="2016531" y="1213542"/>
        <a:ext cx="798773" cy="383181"/>
      </dsp:txXfrm>
    </dsp:sp>
    <dsp:sp modelId="{14806693-98FE-4F0F-B045-2645EFB5C19C}">
      <dsp:nvSpPr>
        <dsp:cNvPr id="0" name=""/>
        <dsp:cNvSpPr/>
      </dsp:nvSpPr>
      <dsp:spPr>
        <a:xfrm rot="8576235">
          <a:off x="1867781" y="1600460"/>
          <a:ext cx="199403"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10800000">
        <a:off x="1921559" y="1639778"/>
        <a:ext cx="139582" cy="172037"/>
      </dsp:txXfrm>
    </dsp:sp>
    <dsp:sp modelId="{C7EB0998-CFB1-43FC-8804-50E191BA8F5A}">
      <dsp:nvSpPr>
        <dsp:cNvPr id="0" name=""/>
        <dsp:cNvSpPr/>
      </dsp:nvSpPr>
      <dsp:spPr>
        <a:xfrm>
          <a:off x="945222" y="1818366"/>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smtClean="0">
              <a:latin typeface="+mn-lt"/>
              <a:ea typeface="+mn-ea"/>
              <a:cs typeface="+mn-ea"/>
              <a:sym typeface="+mn-lt"/>
            </a:rPr>
            <a:t>客户反馈</a:t>
          </a:r>
          <a:endParaRPr lang="zh-CN" altLang="en-US" sz="1400" b="1" kern="1200">
            <a:latin typeface="+mn-lt"/>
            <a:ea typeface="+mn-ea"/>
            <a:cs typeface="+mn-ea"/>
            <a:sym typeface="+mn-lt"/>
          </a:endParaRPr>
        </a:p>
      </dsp:txBody>
      <dsp:txXfrm>
        <a:off x="1110654" y="1897726"/>
        <a:ext cx="798773" cy="383181"/>
      </dsp:txXfrm>
    </dsp:sp>
    <dsp:sp modelId="{7F07648A-5255-4DE8-AAAD-287DCF47CBC7}">
      <dsp:nvSpPr>
        <dsp:cNvPr id="0" name=""/>
        <dsp:cNvSpPr/>
      </dsp:nvSpPr>
      <dsp:spPr>
        <a:xfrm rot="13034459">
          <a:off x="965556" y="1607250"/>
          <a:ext cx="197844"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10800000">
        <a:off x="1018858" y="1682554"/>
        <a:ext cx="138491" cy="172037"/>
      </dsp:txXfrm>
    </dsp:sp>
    <dsp:sp modelId="{EC856A10-7D39-44AE-9248-9EA716ACBEF6}">
      <dsp:nvSpPr>
        <dsp:cNvPr id="0" name=""/>
        <dsp:cNvSpPr/>
      </dsp:nvSpPr>
      <dsp:spPr>
        <a:xfrm>
          <a:off x="45182" y="1134182"/>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smtClean="0">
              <a:latin typeface="+mn-lt"/>
              <a:ea typeface="+mn-ea"/>
              <a:cs typeface="+mn-ea"/>
              <a:sym typeface="+mn-lt"/>
            </a:rPr>
            <a:t>技术改进</a:t>
          </a:r>
          <a:endParaRPr lang="zh-CN" altLang="en-US" sz="1400" b="1" kern="1200">
            <a:latin typeface="+mn-lt"/>
            <a:ea typeface="+mn-ea"/>
            <a:cs typeface="+mn-ea"/>
            <a:sym typeface="+mn-lt"/>
          </a:endParaRPr>
        </a:p>
      </dsp:txBody>
      <dsp:txXfrm>
        <a:off x="210614" y="1213542"/>
        <a:ext cx="798773" cy="383181"/>
      </dsp:txXfrm>
    </dsp:sp>
    <dsp:sp modelId="{99283626-F557-442C-A00A-0A6D43EBBF84}">
      <dsp:nvSpPr>
        <dsp:cNvPr id="0" name=""/>
        <dsp:cNvSpPr/>
      </dsp:nvSpPr>
      <dsp:spPr>
        <a:xfrm rot="19251273">
          <a:off x="938147" y="914353"/>
          <a:ext cx="197313"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944790" y="990382"/>
        <a:ext cx="138119" cy="17203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drawing1.xml><?xml version="1.0" encoding="utf-8"?>
<c:userShapes xmlns:c="http://schemas.openxmlformats.org/drawingml/2006/chart">
  <cdr:relSizeAnchor xmlns:cdr="http://schemas.openxmlformats.org/drawingml/2006/chartDrawing">
    <cdr:from>
      <cdr:x>0.71001</cdr:x>
      <cdr:y>0.21496</cdr:y>
    </cdr:from>
    <cdr:to>
      <cdr:x>0.84</cdr:x>
      <cdr:y>0.29716</cdr:y>
    </cdr:to>
    <cdr:sp>
      <cdr:nvSpPr>
        <cdr:cNvPr id="2" name="矩形 1"/>
        <cdr:cNvSpPr/>
      </cdr:nvSpPr>
      <cdr:spPr xmlns:a="http://schemas.openxmlformats.org/drawingml/2006/main">
        <a:xfrm xmlns:a="http://schemas.openxmlformats.org/drawingml/2006/main">
          <a:off x="3960440" y="646633"/>
          <a:ext cx="725094" cy="247263"/>
        </a:xfrm>
        <a:prstGeom xmlns:a="http://schemas.openxmlformats.org/drawingml/2006/main" prst="rect">
          <a:avLst/>
        </a:prstGeom>
      </cdr:spPr>
      <cdr:txBody xmlns:a="http://schemas.openxmlformats.org/drawingml/2006/main">
        <a:bodyPr vertOverflow="clip" vert="horz" wrap="square" lIns="45720" tIns="45720" rIns="45720" bIns="45720" rtlCol="0" anchor="t" anchorCtr="0">
          <a:normAutofit/>
        </a:bodyPr>
        <a:lstStyle/>
        <a:p>
          <a:pPr marL="0" indent="0"/>
          <a:r>
            <a:rPr lang="zh-CN" altLang="en-US" sz="1000" b="1" dirty="0">
              <a:solidFill>
                <a:sysClr val="windowText" lastClr="000000"/>
              </a:solidFill>
              <a:latin typeface="华文细黑" panose="02010600040101010101" pitchFamily="2" charset="-122"/>
              <a:ea typeface="华文细黑" panose="02010600040101010101" pitchFamily="2" charset="-122"/>
              <a:cs typeface="+mn-cs"/>
            </a:rPr>
            <a:t>集成电路</a:t>
          </a:r>
          <a:endParaRPr lang="zh-CN" altLang="en-US" sz="1000" b="1" dirty="0">
            <a:solidFill>
              <a:sysClr val="windowText" lastClr="000000"/>
            </a:solidFill>
            <a:latin typeface="华文细黑" panose="02010600040101010101" pitchFamily="2" charset="-122"/>
            <a:ea typeface="华文细黑" panose="02010600040101010101" pitchFamily="2" charset="-122"/>
            <a:cs typeface="+mn-cs"/>
          </a:endParaRPr>
        </a:p>
      </cdr:txBody>
    </cdr:sp>
  </cdr:relSizeAnchor>
  <cdr:relSizeAnchor xmlns:cdr="http://schemas.openxmlformats.org/drawingml/2006/chartDrawing">
    <cdr:from>
      <cdr:x>0.24528</cdr:x>
      <cdr:y>0.11921</cdr:y>
    </cdr:from>
    <cdr:to>
      <cdr:x>0.35398</cdr:x>
      <cdr:y>0.19949</cdr:y>
    </cdr:to>
    <cdr:sp>
      <cdr:nvSpPr>
        <cdr:cNvPr id="3" name="矩形 2"/>
        <cdr:cNvSpPr/>
      </cdr:nvSpPr>
      <cdr:spPr xmlns:a="http://schemas.openxmlformats.org/drawingml/2006/main">
        <a:xfrm xmlns:a="http://schemas.openxmlformats.org/drawingml/2006/main">
          <a:off x="1368152" y="358601"/>
          <a:ext cx="606370" cy="241476"/>
        </a:xfrm>
        <a:prstGeom xmlns:a="http://schemas.openxmlformats.org/drawingml/2006/main" prst="rect">
          <a:avLst/>
        </a:prstGeom>
      </cdr:spPr>
      <cdr:txBody xmlns:a="http://schemas.openxmlformats.org/drawingml/2006/main">
        <a:bodyPr vertOverflow="clip" vert="horz" wrap="square" lIns="45720" tIns="45720" rIns="45720" bIns="45720" rtlCol="0" anchor="t" anchorCtr="0">
          <a:normAutofit/>
        </a:bodyPr>
        <a:lstStyle/>
        <a:p>
          <a:r>
            <a:rPr lang="zh-CN" altLang="en-US" sz="1000" b="1" dirty="0">
              <a:solidFill>
                <a:sysClr val="windowText" lastClr="000000"/>
              </a:solidFill>
              <a:latin typeface="华文细黑" panose="02010600040101010101" pitchFamily="2" charset="-122"/>
              <a:ea typeface="华文细黑" panose="02010600040101010101" pitchFamily="2" charset="-122"/>
            </a:rPr>
            <a:t>半导体</a:t>
          </a:r>
          <a:endParaRPr lang="zh-CN" altLang="en-US" sz="1000" b="1" dirty="0">
            <a:solidFill>
              <a:sysClr val="windowText" lastClr="000000"/>
            </a:solidFill>
            <a:latin typeface="华文细黑" panose="02010600040101010101" pitchFamily="2" charset="-122"/>
            <a:ea typeface="华文细黑" panose="02010600040101010101" pitchFamily="2"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3CA641-67F1-4398-BB71-D18B128639C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661EF4-0911-4F95-94E6-6AEC74738BD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67740" rtl="0" eaLnBrk="1" latinLnBrk="0" hangingPunct="1">
      <a:defRPr sz="1270" kern="1200">
        <a:solidFill>
          <a:schemeClr val="tx1"/>
        </a:solidFill>
        <a:latin typeface="+mn-lt"/>
        <a:ea typeface="+mn-ea"/>
        <a:cs typeface="+mn-cs"/>
      </a:defRPr>
    </a:lvl1pPr>
    <a:lvl2pPr marL="483870" algn="l" defTabSz="967740" rtl="0" eaLnBrk="1" latinLnBrk="0" hangingPunct="1">
      <a:defRPr sz="1270" kern="1200">
        <a:solidFill>
          <a:schemeClr val="tx1"/>
        </a:solidFill>
        <a:latin typeface="+mn-lt"/>
        <a:ea typeface="+mn-ea"/>
        <a:cs typeface="+mn-cs"/>
      </a:defRPr>
    </a:lvl2pPr>
    <a:lvl3pPr marL="967740" algn="l" defTabSz="967740" rtl="0" eaLnBrk="1" latinLnBrk="0" hangingPunct="1">
      <a:defRPr sz="1270" kern="1200">
        <a:solidFill>
          <a:schemeClr val="tx1"/>
        </a:solidFill>
        <a:latin typeface="+mn-lt"/>
        <a:ea typeface="+mn-ea"/>
        <a:cs typeface="+mn-cs"/>
      </a:defRPr>
    </a:lvl3pPr>
    <a:lvl4pPr marL="1451610" algn="l" defTabSz="967740" rtl="0" eaLnBrk="1" latinLnBrk="0" hangingPunct="1">
      <a:defRPr sz="1270" kern="1200">
        <a:solidFill>
          <a:schemeClr val="tx1"/>
        </a:solidFill>
        <a:latin typeface="+mn-lt"/>
        <a:ea typeface="+mn-ea"/>
        <a:cs typeface="+mn-cs"/>
      </a:defRPr>
    </a:lvl4pPr>
    <a:lvl5pPr marL="1935480" algn="l" defTabSz="967740" rtl="0" eaLnBrk="1" latinLnBrk="0" hangingPunct="1">
      <a:defRPr sz="1270" kern="1200">
        <a:solidFill>
          <a:schemeClr val="tx1"/>
        </a:solidFill>
        <a:latin typeface="+mn-lt"/>
        <a:ea typeface="+mn-ea"/>
        <a:cs typeface="+mn-cs"/>
      </a:defRPr>
    </a:lvl5pPr>
    <a:lvl6pPr marL="2419350" algn="l" defTabSz="967740" rtl="0" eaLnBrk="1" latinLnBrk="0" hangingPunct="1">
      <a:defRPr sz="1270" kern="1200">
        <a:solidFill>
          <a:schemeClr val="tx1"/>
        </a:solidFill>
        <a:latin typeface="+mn-lt"/>
        <a:ea typeface="+mn-ea"/>
        <a:cs typeface="+mn-cs"/>
      </a:defRPr>
    </a:lvl6pPr>
    <a:lvl7pPr marL="2902585" algn="l" defTabSz="967740" rtl="0" eaLnBrk="1" latinLnBrk="0" hangingPunct="1">
      <a:defRPr sz="1270" kern="1200">
        <a:solidFill>
          <a:schemeClr val="tx1"/>
        </a:solidFill>
        <a:latin typeface="+mn-lt"/>
        <a:ea typeface="+mn-ea"/>
        <a:cs typeface="+mn-cs"/>
      </a:defRPr>
    </a:lvl7pPr>
    <a:lvl8pPr marL="3386455" algn="l" defTabSz="967740" rtl="0" eaLnBrk="1" latinLnBrk="0" hangingPunct="1">
      <a:defRPr sz="1270" kern="1200">
        <a:solidFill>
          <a:schemeClr val="tx1"/>
        </a:solidFill>
        <a:latin typeface="+mn-lt"/>
        <a:ea typeface="+mn-ea"/>
        <a:cs typeface="+mn-cs"/>
      </a:defRPr>
    </a:lvl8pPr>
    <a:lvl9pPr marL="3870325" algn="l" defTabSz="967740" rtl="0" eaLnBrk="1" latinLnBrk="0" hangingPunct="1">
      <a:defRPr sz="127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defRPr/>
            </a:pPr>
            <a:endParaRPr lang="zh-CN" altLang="en-US" sz="12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defRPr/>
            </a:pPr>
            <a:endParaRPr lang="zh-CN" altLang="en-US" sz="12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095" y="4800600"/>
            <a:ext cx="7313295"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095" y="612776"/>
            <a:ext cx="7313295"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3200" indent="0">
              <a:buNone/>
              <a:defRPr sz="2000"/>
            </a:lvl7pPr>
            <a:lvl8pPr marL="3199765"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095" y="5367338"/>
            <a:ext cx="7313295"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6000" indent="0">
              <a:buNone/>
              <a:defRPr sz="900"/>
            </a:lvl6pPr>
            <a:lvl7pPr marL="2743200" indent="0">
              <a:buNone/>
              <a:defRPr sz="900"/>
            </a:lvl7pPr>
            <a:lvl8pPr marL="3199765"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441" y="1600200"/>
            <a:ext cx="10969943"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6898" y="274639"/>
            <a:ext cx="2742486"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441" y="274639"/>
            <a:ext cx="802431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12588" y="1066800"/>
            <a:ext cx="10969943" cy="53340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633" y="4589464"/>
            <a:ext cx="105128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7982" y="1825625"/>
            <a:ext cx="5180251"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70592" y="1825625"/>
            <a:ext cx="5180251"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570" y="1681163"/>
            <a:ext cx="5156444"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839570" y="2505075"/>
            <a:ext cx="5156444"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70593" y="1681163"/>
            <a:ext cx="518183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70593" y="2505075"/>
            <a:ext cx="5181838"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Freeform 3"/>
          <p:cNvSpPr/>
          <p:nvPr userDrawn="1"/>
        </p:nvSpPr>
        <p:spPr bwMode="ltGray">
          <a:xfrm>
            <a:off x="0" y="3657600"/>
            <a:ext cx="12188825" cy="2179638"/>
          </a:xfrm>
          <a:custGeom>
            <a:avLst/>
            <a:gdLst/>
            <a:ahLst/>
            <a:cxnLst>
              <a:cxn ang="0">
                <a:pos x="0" y="967"/>
              </a:cxn>
              <a:cxn ang="0">
                <a:pos x="3442" y="974"/>
              </a:cxn>
              <a:cxn ang="0">
                <a:pos x="5767" y="0"/>
              </a:cxn>
              <a:cxn ang="0">
                <a:pos x="5739" y="1373"/>
              </a:cxn>
              <a:cxn ang="0">
                <a:pos x="0" y="1373"/>
              </a:cxn>
              <a:cxn ang="0">
                <a:pos x="0" y="967"/>
              </a:cxn>
            </a:cxnLst>
            <a:rect l="0" t="0" r="r" b="b"/>
            <a:pathLst>
              <a:path w="5767" h="1373">
                <a:moveTo>
                  <a:pt x="0" y="967"/>
                </a:moveTo>
                <a:cubicBezTo>
                  <a:pt x="1479" y="1166"/>
                  <a:pt x="2326" y="1159"/>
                  <a:pt x="3442" y="974"/>
                </a:cubicBezTo>
                <a:cubicBezTo>
                  <a:pt x="4558" y="789"/>
                  <a:pt x="5469" y="174"/>
                  <a:pt x="5767" y="0"/>
                </a:cubicBezTo>
                <a:lnTo>
                  <a:pt x="5739" y="1373"/>
                </a:lnTo>
                <a:lnTo>
                  <a:pt x="0" y="1373"/>
                </a:lnTo>
                <a:lnTo>
                  <a:pt x="0" y="967"/>
                </a:lnTo>
                <a:close/>
              </a:path>
            </a:pathLst>
          </a:custGeom>
          <a:gradFill rotWithShape="1">
            <a:gsLst>
              <a:gs pos="0">
                <a:schemeClr val="bg2"/>
              </a:gs>
              <a:gs pos="100000">
                <a:schemeClr val="bg2">
                  <a:gamma/>
                  <a:tint val="0"/>
                  <a:invGamma/>
                </a:schemeClr>
              </a:gs>
            </a:gsLst>
            <a:lin ang="0" scaled="1"/>
          </a:gradFill>
          <a:ln w="9525">
            <a:noFill/>
            <a:round/>
          </a:ln>
          <a:effectLst/>
        </p:spPr>
        <p:txBody>
          <a:bodyPr/>
          <a:lstStyle/>
          <a:p>
            <a:pPr eaLnBrk="1" hangingPunct="1">
              <a:defRPr/>
            </a:pPr>
            <a:endParaRPr lang="zh-CN" altLang="en-US" sz="1800">
              <a:latin typeface="Arial" panose="020B0604020202020204" pitchFamily="34" charset="0"/>
            </a:endParaRPr>
          </a:p>
        </p:txBody>
      </p:sp>
      <p:pic>
        <p:nvPicPr>
          <p:cNvPr id="3" name="图片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1838" y="987426"/>
            <a:ext cx="617059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7982" y="365125"/>
            <a:ext cx="7732286"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603" y="1122363"/>
            <a:ext cx="9141619"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633" y="1709739"/>
            <a:ext cx="10512862"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633" y="4589464"/>
            <a:ext cx="105128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7982" y="1825625"/>
            <a:ext cx="5180251"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0592" y="1825625"/>
            <a:ext cx="5180251"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12588" y="1066800"/>
            <a:ext cx="10969943" cy="1143000"/>
          </a:xfrm>
          <a:prstGeom prst="rect">
            <a:avLst/>
          </a:prstGeo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812588" y="2438400"/>
            <a:ext cx="10969943" cy="4038600"/>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569" y="365126"/>
            <a:ext cx="10512862"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570" y="1681163"/>
            <a:ext cx="5156444"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570" y="2505075"/>
            <a:ext cx="5156444"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0593" y="1681163"/>
            <a:ext cx="518183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0593" y="2505075"/>
            <a:ext cx="518183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1838" y="987426"/>
            <a:ext cx="617059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838" y="987426"/>
            <a:ext cx="6170593" cy="4873625"/>
          </a:xfrm>
        </p:spPr>
        <p:txBody>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endParaRPr lang="zh-CN" altLang="en-US"/>
          </a:p>
        </p:txBody>
      </p:sp>
      <p:sp>
        <p:nvSpPr>
          <p:cNvPr id="4" name="文本占位符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2628" y="365125"/>
            <a:ext cx="262821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7982" y="365125"/>
            <a:ext cx="7732286"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834" y="4406901"/>
            <a:ext cx="10360501"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834" y="2906713"/>
            <a:ext cx="10360501"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3200" indent="0">
              <a:buNone/>
              <a:defRPr sz="1400"/>
            </a:lvl7pPr>
            <a:lvl8pPr marL="3199765"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633" y="4589464"/>
            <a:ext cx="105128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7982" y="1825625"/>
            <a:ext cx="5180251"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70592" y="1825625"/>
            <a:ext cx="5180251"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570" y="1681163"/>
            <a:ext cx="5156444"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839570" y="2505075"/>
            <a:ext cx="5156444"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70593" y="1681163"/>
            <a:ext cx="518183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70593" y="2505075"/>
            <a:ext cx="5181838"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1838" y="987426"/>
            <a:ext cx="617059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7982" y="365125"/>
            <a:ext cx="7732286"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441" y="1600200"/>
            <a:ext cx="5383398"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5986" y="1600200"/>
            <a:ext cx="5383398"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442" y="1535113"/>
            <a:ext cx="538551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3200" indent="0">
              <a:buNone/>
              <a:defRPr sz="1600" b="1"/>
            </a:lvl7pPr>
            <a:lvl8pPr marL="3199765"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442" y="2174876"/>
            <a:ext cx="538551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1755" y="1535113"/>
            <a:ext cx="538763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3200" indent="0">
              <a:buNone/>
              <a:defRPr sz="1600" b="1"/>
            </a:lvl7pPr>
            <a:lvl8pPr marL="3199765"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1755" y="2174876"/>
            <a:ext cx="538763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2" y="273050"/>
            <a:ext cx="4010040"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5492" y="273050"/>
            <a:ext cx="6813892"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442" y="1435100"/>
            <a:ext cx="401004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6000" indent="0">
              <a:buNone/>
              <a:defRPr sz="900"/>
            </a:lvl6pPr>
            <a:lvl7pPr marL="2743200" indent="0">
              <a:buNone/>
              <a:defRPr sz="900"/>
            </a:lvl7pPr>
            <a:lvl8pPr marL="3199765"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4" Type="http://schemas.openxmlformats.org/officeDocument/2006/relationships/theme" Target="../theme/theme2.xml"/><Relationship Id="rId13" Type="http://schemas.openxmlformats.org/officeDocument/2006/relationships/image" Target="../media/image3.jpeg"/><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3.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3" Type="http://schemas.openxmlformats.org/officeDocument/2006/relationships/theme" Target="../theme/theme4.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3" Type="http://schemas.openxmlformats.org/officeDocument/2006/relationships/theme" Target="../theme/theme5.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573" y="1"/>
            <a:ext cx="122903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165"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6765"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165" indent="-228600" algn="l" rtl="0" fontAlgn="base">
        <a:spcBef>
          <a:spcPct val="20000"/>
        </a:spcBef>
        <a:spcAft>
          <a:spcPct val="0"/>
        </a:spcAft>
        <a:buChar char="»"/>
        <a:defRPr sz="2000">
          <a:solidFill>
            <a:schemeClr val="tx1"/>
          </a:solidFill>
          <a:latin typeface="+mn-lt"/>
          <a:ea typeface="+mn-ea"/>
        </a:defRPr>
      </a:lvl7pPr>
      <a:lvl8pPr marL="3428365"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1"/>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Box 2"/>
          <p:cNvSpPr txBox="1">
            <a:spLocks noChangeArrowheads="1"/>
          </p:cNvSpPr>
          <p:nvPr userDrawn="1"/>
        </p:nvSpPr>
        <p:spPr bwMode="auto">
          <a:xfrm>
            <a:off x="9649487" y="6248401"/>
            <a:ext cx="1828324" cy="246221"/>
          </a:xfrm>
          <a:prstGeom prst="rect">
            <a:avLst/>
          </a:prstGeom>
          <a:noFill/>
          <a:ln w="9525">
            <a:no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B72B9873-C995-4856-9C4D-912F4C5599D1}" type="slidenum">
              <a:rPr lang="zh-CN" altLang="en-US" sz="1000" smtClean="0"/>
            </a:fld>
            <a:endParaRPr lang="en-US" altLang="zh-CN" sz="1000"/>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hdr="0" ftr="0" dt="0"/>
  <p:txStyles>
    <p:titleStyle>
      <a:lvl1pPr algn="l" rtl="0" eaLnBrk="0" fontAlgn="base" hangingPunct="0">
        <a:lnSpc>
          <a:spcPct val="90000"/>
        </a:lnSpc>
        <a:spcBef>
          <a:spcPct val="0"/>
        </a:spcBef>
        <a:spcAft>
          <a:spcPct val="0"/>
        </a:spcAft>
        <a:defRPr sz="2200" b="1">
          <a:solidFill>
            <a:srgbClr val="324D90"/>
          </a:solidFill>
          <a:latin typeface="+mj-lt"/>
          <a:ea typeface="+mj-ea"/>
          <a:cs typeface="+mj-cs"/>
        </a:defRPr>
      </a:lvl1pPr>
      <a:lvl2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2pPr>
      <a:lvl3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3pPr>
      <a:lvl4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4pPr>
      <a:lvl5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5pPr>
      <a:lvl6pPr marL="457200"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6pPr>
      <a:lvl7pPr marL="914400"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7pPr>
      <a:lvl8pPr marL="1371600"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8pPr>
      <a:lvl9pPr marL="1828165"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9pPr>
    </p:titleStyle>
    <p:bodyStyle>
      <a:lvl1pPr marL="316865" indent="-316865" algn="l" rtl="0" eaLnBrk="0" fontAlgn="base" hangingPunct="0">
        <a:lnSpc>
          <a:spcPct val="90000"/>
        </a:lnSpc>
        <a:spcBef>
          <a:spcPct val="0"/>
        </a:spcBef>
        <a:spcAft>
          <a:spcPct val="40000"/>
        </a:spcAft>
        <a:buClr>
          <a:srgbClr val="0074BE"/>
        </a:buClr>
        <a:buFont typeface="Wingdings" panose="05000000000000000000" pitchFamily="2" charset="2"/>
        <a:buChar char="n"/>
        <a:defRPr sz="1400">
          <a:solidFill>
            <a:srgbClr val="000000"/>
          </a:solidFill>
          <a:latin typeface="+mn-lt"/>
          <a:ea typeface="+mn-ea"/>
          <a:cs typeface="+mn-cs"/>
        </a:defRPr>
      </a:lvl1pPr>
      <a:lvl2pPr marL="728345" indent="-304800" algn="l" rtl="0" eaLnBrk="0" fontAlgn="base" hangingPunct="0">
        <a:lnSpc>
          <a:spcPct val="90000"/>
        </a:lnSpc>
        <a:spcBef>
          <a:spcPct val="0"/>
        </a:spcBef>
        <a:spcAft>
          <a:spcPct val="40000"/>
        </a:spcAft>
        <a:buClr>
          <a:srgbClr val="F7921E"/>
        </a:buClr>
        <a:buSzPct val="85000"/>
        <a:buFont typeface="Wingdings" panose="05000000000000000000" pitchFamily="2" charset="2"/>
        <a:buChar char="l"/>
        <a:defRPr sz="1400">
          <a:solidFill>
            <a:srgbClr val="000000"/>
          </a:solidFill>
          <a:latin typeface="+mn-lt"/>
          <a:ea typeface="+mn-ea"/>
        </a:defRPr>
      </a:lvl2pPr>
      <a:lvl3pPr marL="1073150" indent="-271780" algn="l" rtl="0" eaLnBrk="0" fontAlgn="base" hangingPunct="0">
        <a:lnSpc>
          <a:spcPct val="90000"/>
        </a:lnSpc>
        <a:spcBef>
          <a:spcPct val="0"/>
        </a:spcBef>
        <a:spcAft>
          <a:spcPct val="40000"/>
        </a:spcAft>
        <a:buClr>
          <a:srgbClr val="009A68"/>
        </a:buClr>
        <a:buSzPct val="85000"/>
        <a:buFont typeface="Wingdings" panose="05000000000000000000" pitchFamily="2" charset="2"/>
        <a:buChar char="n"/>
        <a:defRPr sz="1400">
          <a:solidFill>
            <a:srgbClr val="000000"/>
          </a:solidFill>
          <a:latin typeface="+mn-lt"/>
          <a:ea typeface="+mn-ea"/>
        </a:defRPr>
      </a:lvl3pPr>
      <a:lvl4pPr marL="1420495" indent="-287655" algn="l" rtl="0" eaLnBrk="0" fontAlgn="base" hangingPunct="0">
        <a:lnSpc>
          <a:spcPct val="90000"/>
        </a:lnSpc>
        <a:spcBef>
          <a:spcPct val="0"/>
        </a:spcBef>
        <a:spcAft>
          <a:spcPct val="40000"/>
        </a:spcAft>
        <a:buClr>
          <a:srgbClr val="8F3694"/>
        </a:buClr>
        <a:buSzPct val="85000"/>
        <a:buFont typeface="Wingdings" panose="05000000000000000000" pitchFamily="2" charset="2"/>
        <a:buChar char="l"/>
        <a:defRPr sz="1400">
          <a:solidFill>
            <a:srgbClr val="000000"/>
          </a:solidFill>
          <a:latin typeface="+mn-lt"/>
          <a:ea typeface="+mn-ea"/>
        </a:defRPr>
      </a:lvl4pPr>
      <a:lvl5pPr marL="1828165" indent="-224790" algn="l" rtl="0" eaLnBrk="0" fontAlgn="base" hangingPunct="0">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5pPr>
      <a:lvl6pPr marL="2286000"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6pPr>
      <a:lvl7pPr marL="2743200"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7pPr>
      <a:lvl8pPr marL="3199765"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8pPr>
      <a:lvl9pPr marL="3657600"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854F151-87F3-4F13-96B2-1F12200ED4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504066B-3CDD-42BD-8C61-22A20AEF9907}"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5.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4.png"/><Relationship Id="rId1" Type="http://schemas.openxmlformats.org/officeDocument/2006/relationships/image" Target="../media/image23.emf"/></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5.xml"/><Relationship Id="rId5" Type="http://schemas.openxmlformats.org/officeDocument/2006/relationships/image" Target="../media/image29.emf"/><Relationship Id="rId4" Type="http://schemas.openxmlformats.org/officeDocument/2006/relationships/image" Target="../media/image28.emf"/><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5.xml"/><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5.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34.emf"/><Relationship Id="rId1" Type="http://schemas.openxmlformats.org/officeDocument/2006/relationships/image" Target="../media/image33.em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image" Target="../media/image35.em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42.emf"/><Relationship Id="rId1" Type="http://schemas.openxmlformats.org/officeDocument/2006/relationships/image" Target="../media/image41.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4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47.emf"/><Relationship Id="rId1" Type="http://schemas.openxmlformats.org/officeDocument/2006/relationships/image" Target="../media/image4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chart" Target="../charts/chart4.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50.emf"/><Relationship Id="rId2" Type="http://schemas.openxmlformats.org/officeDocument/2006/relationships/chart" Target="../charts/chart6.xml"/><Relationship Id="rId1" Type="http://schemas.openxmlformats.org/officeDocument/2006/relationships/chart" Target="../charts/char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52.emf"/><Relationship Id="rId1" Type="http://schemas.openxmlformats.org/officeDocument/2006/relationships/image" Target="../media/image51.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5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image" Target="../media/image56.png"/><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chart" Target="../charts/char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57.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6.png"/><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5.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5.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473"/>
            <a:ext cx="12188825" cy="6858245"/>
          </a:xfrm>
          <a:prstGeom prst="rect">
            <a:avLst/>
          </a:prstGeom>
        </p:spPr>
      </p:pic>
      <p:sp>
        <p:nvSpPr>
          <p:cNvPr id="8" name="文本框 7"/>
          <p:cNvSpPr txBox="1"/>
          <p:nvPr/>
        </p:nvSpPr>
        <p:spPr>
          <a:xfrm>
            <a:off x="684696" y="2118846"/>
            <a:ext cx="9010116" cy="971804"/>
          </a:xfrm>
          <a:prstGeom prst="rect">
            <a:avLst/>
          </a:prstGeom>
          <a:noFill/>
        </p:spPr>
        <p:txBody>
          <a:bodyPr wrap="square" rtlCol="0">
            <a:spAutoFit/>
          </a:bodyPr>
          <a:lstStyle/>
          <a:p>
            <a:r>
              <a:rPr lang="zh-CN" altLang="en-US" sz="5715" b="1" dirty="0" smtClean="0">
                <a:solidFill>
                  <a:schemeClr val="bg1"/>
                </a:solidFill>
                <a:cs typeface="+mn-ea"/>
                <a:sym typeface="+mn-lt"/>
              </a:rPr>
              <a:t>汽车半导体观点汇报</a:t>
            </a:r>
            <a:endParaRPr lang="zh-CN" altLang="en-US" sz="5715" b="1" dirty="0">
              <a:solidFill>
                <a:schemeClr val="bg1"/>
              </a:solidFill>
              <a:cs typeface="+mn-ea"/>
              <a:sym typeface="+mn-lt"/>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503" y="633166"/>
            <a:ext cx="1676310" cy="433761"/>
          </a:xfrm>
          <a:prstGeom prst="rect">
            <a:avLst/>
          </a:prstGeom>
        </p:spPr>
      </p:pic>
      <p:sp>
        <p:nvSpPr>
          <p:cNvPr id="7" name="文本框 6"/>
          <p:cNvSpPr txBox="1"/>
          <p:nvPr/>
        </p:nvSpPr>
        <p:spPr>
          <a:xfrm>
            <a:off x="684696" y="4987523"/>
            <a:ext cx="5714692" cy="30777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长江证券研究所电子研究小组</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TextBox 9"/>
          <p:cNvSpPr txBox="1">
            <a:spLocks noChangeArrowheads="1"/>
          </p:cNvSpPr>
          <p:nvPr/>
        </p:nvSpPr>
        <p:spPr bwMode="auto">
          <a:xfrm>
            <a:off x="765820" y="5373216"/>
            <a:ext cx="6443662"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分析师：莫文宇    </a:t>
            </a:r>
            <a:r>
              <a:rPr lang="en-US" altLang="zh-CN" sz="1200" dirty="0">
                <a:solidFill>
                  <a:schemeClr val="bg1"/>
                </a:solidFill>
                <a:latin typeface="微软雅黑" panose="020B0503020204020204" pitchFamily="34" charset="-122"/>
                <a:ea typeface="微软雅黑" panose="020B0503020204020204" pitchFamily="34" charset="-122"/>
              </a:rPr>
              <a:t>SAC</a:t>
            </a:r>
            <a:r>
              <a:rPr lang="zh-CN" altLang="en-US" sz="1200" dirty="0">
                <a:solidFill>
                  <a:schemeClr val="bg1"/>
                </a:solidFill>
                <a:latin typeface="微软雅黑" panose="020B0503020204020204" pitchFamily="34" charset="-122"/>
                <a:ea typeface="微软雅黑" panose="020B0503020204020204" pitchFamily="34" charset="-122"/>
              </a:rPr>
              <a:t>执业证书编号：</a:t>
            </a:r>
            <a:r>
              <a:rPr lang="en-US" altLang="zh-CN" sz="1200" dirty="0">
                <a:solidFill>
                  <a:schemeClr val="bg1"/>
                </a:solidFill>
                <a:latin typeface="微软雅黑" panose="020B0503020204020204" pitchFamily="34" charset="-122"/>
                <a:ea typeface="微软雅黑" panose="020B0503020204020204" pitchFamily="34" charset="-122"/>
              </a:rPr>
              <a:t>S0490514090001</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分析师：杨   洋     </a:t>
            </a:r>
            <a:r>
              <a:rPr lang="en-US" altLang="zh-CN" sz="1200" dirty="0">
                <a:solidFill>
                  <a:schemeClr val="bg1"/>
                </a:solidFill>
                <a:latin typeface="微软雅黑" panose="020B0503020204020204" pitchFamily="34" charset="-122"/>
                <a:ea typeface="微软雅黑" panose="020B0503020204020204" pitchFamily="34" charset="-122"/>
              </a:rPr>
              <a:t>SAC</a:t>
            </a:r>
            <a:r>
              <a:rPr lang="zh-CN" altLang="en-US" sz="1200" dirty="0">
                <a:solidFill>
                  <a:schemeClr val="bg1"/>
                </a:solidFill>
                <a:latin typeface="微软雅黑" panose="020B0503020204020204" pitchFamily="34" charset="-122"/>
                <a:ea typeface="微软雅黑" panose="020B0503020204020204" pitchFamily="34" charset="-122"/>
              </a:rPr>
              <a:t>执业证书编号：</a:t>
            </a:r>
            <a:r>
              <a:rPr lang="en-US" altLang="zh-CN" sz="1200" dirty="0">
                <a:solidFill>
                  <a:schemeClr val="bg1"/>
                </a:solidFill>
                <a:latin typeface="微软雅黑" panose="020B0503020204020204" pitchFamily="34" charset="-122"/>
                <a:ea typeface="微软雅黑" panose="020B0503020204020204" pitchFamily="34" charset="-122"/>
              </a:rPr>
              <a:t>S0490517070012</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分析师：谢尔曼    </a:t>
            </a:r>
            <a:r>
              <a:rPr lang="en-US" altLang="zh-CN" sz="1200" dirty="0">
                <a:solidFill>
                  <a:schemeClr val="bg1"/>
                </a:solidFill>
                <a:latin typeface="微软雅黑" panose="020B0503020204020204" pitchFamily="34" charset="-122"/>
                <a:ea typeface="微软雅黑" panose="020B0503020204020204" pitchFamily="34" charset="-122"/>
              </a:rPr>
              <a:t>SAC</a:t>
            </a:r>
            <a:r>
              <a:rPr lang="zh-CN" altLang="en-US" sz="1200" dirty="0">
                <a:solidFill>
                  <a:schemeClr val="bg1"/>
                </a:solidFill>
                <a:latin typeface="微软雅黑" panose="020B0503020204020204" pitchFamily="34" charset="-122"/>
                <a:ea typeface="微软雅黑" panose="020B0503020204020204" pitchFamily="34" charset="-122"/>
              </a:rPr>
              <a:t>执业证书编号：</a:t>
            </a:r>
            <a:r>
              <a:rPr lang="en-US" altLang="zh-CN" sz="1200" dirty="0">
                <a:solidFill>
                  <a:schemeClr val="bg1"/>
                </a:solidFill>
                <a:latin typeface="微软雅黑" panose="020B0503020204020204" pitchFamily="34" charset="-122"/>
                <a:ea typeface="微软雅黑" panose="020B0503020204020204" pitchFamily="34" charset="-122"/>
              </a:rPr>
              <a:t>S0490518070003</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联系人</a:t>
            </a:r>
            <a:r>
              <a:rPr lang="zh-CN" altLang="en-US" sz="1200" dirty="0" smtClean="0">
                <a:solidFill>
                  <a:schemeClr val="bg1"/>
                </a:solidFill>
                <a:latin typeface="微软雅黑" panose="020B0503020204020204" pitchFamily="34" charset="-122"/>
                <a:ea typeface="微软雅黑" panose="020B0503020204020204" pitchFamily="34" charset="-122"/>
              </a:rPr>
              <a:t>：王泽罡</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钟</a:t>
            </a:r>
            <a:r>
              <a:rPr lang="zh-CN" altLang="en-US" sz="1200" dirty="0">
                <a:solidFill>
                  <a:schemeClr val="bg1"/>
                </a:solidFill>
                <a:latin typeface="微软雅黑" panose="020B0503020204020204" pitchFamily="34" charset="-122"/>
                <a:ea typeface="微软雅黑" panose="020B0503020204020204" pitchFamily="34" charset="-122"/>
              </a:rPr>
              <a:t>智铧</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蔡少东</a:t>
            </a:r>
            <a:endParaRPr lang="en-US" altLang="zh-CN" sz="1200" dirty="0">
              <a:solidFill>
                <a:schemeClr val="bg1"/>
              </a:solidFill>
              <a:latin typeface="微软雅黑" panose="020B0503020204020204" pitchFamily="34" charset="-122"/>
              <a:ea typeface="微软雅黑" panose="020B0503020204020204" pitchFamily="34" charset="-122"/>
            </a:endParaRPr>
          </a:p>
          <a:p>
            <a:pPr algn="l" eaLnBrk="1" hangingPunct="1">
              <a:lnSpc>
                <a:spcPct val="125000"/>
              </a:lnSpc>
            </a:pPr>
            <a:r>
              <a:rPr lang="en-US" altLang="zh-CN" sz="1200" dirty="0">
                <a:solidFill>
                  <a:schemeClr val="bg1"/>
                </a:solidFill>
                <a:latin typeface="微软雅黑" panose="020B0503020204020204" pitchFamily="34" charset="-122"/>
                <a:ea typeface="微软雅黑" panose="020B0503020204020204" pitchFamily="34" charset="-122"/>
              </a:rPr>
              <a:t>2</a:t>
            </a:r>
            <a:r>
              <a:rPr lang="en-US" altLang="zh-CN" sz="1200" dirty="0" smtClean="0">
                <a:solidFill>
                  <a:schemeClr val="bg1"/>
                </a:solidFill>
                <a:latin typeface="微软雅黑" panose="020B0503020204020204" pitchFamily="34" charset="-122"/>
                <a:ea typeface="微软雅黑" panose="020B0503020204020204" pitchFamily="34" charset="-122"/>
              </a:rPr>
              <a:t>021</a:t>
            </a:r>
            <a:r>
              <a:rPr lang="zh-CN" altLang="en-US" sz="1200" dirty="0" smtClean="0">
                <a:solidFill>
                  <a:schemeClr val="bg1"/>
                </a:solidFill>
                <a:latin typeface="微软雅黑" panose="020B0503020204020204" pitchFamily="34" charset="-122"/>
                <a:ea typeface="微软雅黑" panose="020B0503020204020204" pitchFamily="34" charset="-122"/>
              </a:rPr>
              <a:t>年</a:t>
            </a:r>
            <a:r>
              <a:rPr lang="en-US" altLang="zh-CN" sz="1200" dirty="0" smtClean="0">
                <a:solidFill>
                  <a:schemeClr val="bg1"/>
                </a:solidFill>
                <a:latin typeface="微软雅黑" panose="020B0503020204020204" pitchFamily="34" charset="-122"/>
                <a:ea typeface="微软雅黑" panose="020B0503020204020204" pitchFamily="34" charset="-122"/>
              </a:rPr>
              <a:t>10</a:t>
            </a:r>
            <a:r>
              <a:rPr lang="zh-CN" altLang="en-US" sz="1200" dirty="0" smtClean="0">
                <a:solidFill>
                  <a:schemeClr val="bg1"/>
                </a:solidFill>
                <a:latin typeface="微软雅黑" panose="020B0503020204020204" pitchFamily="34" charset="-122"/>
                <a:ea typeface="微软雅黑" panose="020B0503020204020204" pitchFamily="34" charset="-122"/>
              </a:rPr>
              <a:t>月</a:t>
            </a:r>
            <a:r>
              <a:rPr lang="en-US" altLang="zh-CN" sz="1200" dirty="0" smtClean="0">
                <a:solidFill>
                  <a:schemeClr val="bg1"/>
                </a:solidFill>
                <a:latin typeface="微软雅黑" panose="020B0503020204020204" pitchFamily="34" charset="-122"/>
                <a:ea typeface="微软雅黑" panose="020B0503020204020204" pitchFamily="34" charset="-122"/>
              </a:rPr>
              <a:t>25</a:t>
            </a:r>
            <a:r>
              <a:rPr lang="zh-CN" altLang="en-US" sz="1200" dirty="0" smtClean="0">
                <a:solidFill>
                  <a:schemeClr val="bg1"/>
                </a:solidFill>
                <a:latin typeface="微软雅黑" panose="020B0503020204020204" pitchFamily="34" charset="-122"/>
                <a:ea typeface="微软雅黑" panose="020B0503020204020204" pitchFamily="34" charset="-122"/>
              </a:rPr>
              <a:t>日</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4350389"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，长江证券研究所（全球月度销售额、区域市场占比数据截至</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2021</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年</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8</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月）</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8" y="381164"/>
            <a:ext cx="5407860" cy="553998"/>
          </a:xfrm>
          <a:prstGeom prst="rect">
            <a:avLst/>
          </a:prstGeom>
          <a:noFill/>
        </p:spPr>
        <p:txBody>
          <a:bodyPr wrap="square" rtlCol="0">
            <a:spAutoFit/>
          </a:bodyPr>
          <a:lstStyle/>
          <a:p>
            <a:r>
              <a:rPr lang="zh-CN" altLang="en-US" sz="3000" b="1" dirty="0" smtClean="0">
                <a:solidFill>
                  <a:srgbClr val="E10000"/>
                </a:solidFill>
                <a:latin typeface="微软雅黑" panose="020B0503020204020204" pitchFamily="34" charset="-122"/>
                <a:ea typeface="微软雅黑" panose="020B0503020204020204" pitchFamily="34" charset="-122"/>
              </a:rPr>
              <a:t>面向未来：国产化进程加速</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graphicFrame>
        <p:nvGraphicFramePr>
          <p:cNvPr id="101" name="图表 100"/>
          <p:cNvGraphicFramePr/>
          <p:nvPr/>
        </p:nvGraphicFramePr>
        <p:xfrm>
          <a:off x="3498886" y="3417201"/>
          <a:ext cx="3874278" cy="293457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02" name="图表 101"/>
          <p:cNvGraphicFramePr/>
          <p:nvPr/>
        </p:nvGraphicFramePr>
        <p:xfrm>
          <a:off x="7188400" y="3392811"/>
          <a:ext cx="4536504" cy="2952328"/>
        </p:xfrm>
        <a:graphic>
          <a:graphicData uri="http://schemas.openxmlformats.org/drawingml/2006/chart">
            <c:chart xmlns:c="http://schemas.openxmlformats.org/drawingml/2006/chart" xmlns:r="http://schemas.openxmlformats.org/officeDocument/2006/relationships" r:id="rId2"/>
          </a:graphicData>
        </a:graphic>
      </p:graphicFrame>
      <p:sp>
        <p:nvSpPr>
          <p:cNvPr id="105" name="矩形 104"/>
          <p:cNvSpPr/>
          <p:nvPr/>
        </p:nvSpPr>
        <p:spPr>
          <a:xfrm>
            <a:off x="8268520" y="4712094"/>
            <a:ext cx="100811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solidFill>
                  <a:srgbClr val="E10000"/>
                </a:solidFill>
              </a:rPr>
              <a:t>稼动率降低</a:t>
            </a:r>
            <a:endParaRPr lang="zh-CN" altLang="en-US" sz="1050" b="1" dirty="0">
              <a:solidFill>
                <a:srgbClr val="E10000"/>
              </a:solidFill>
            </a:endParaRPr>
          </a:p>
        </p:txBody>
      </p:sp>
      <p:sp>
        <p:nvSpPr>
          <p:cNvPr id="107" name="矩形 106"/>
          <p:cNvSpPr/>
          <p:nvPr/>
        </p:nvSpPr>
        <p:spPr>
          <a:xfrm>
            <a:off x="9550506" y="4718976"/>
            <a:ext cx="100811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b="1" dirty="0" smtClean="0">
              <a:solidFill>
                <a:srgbClr val="E10000"/>
              </a:solidFill>
            </a:endParaRPr>
          </a:p>
          <a:p>
            <a:pPr algn="ctr"/>
            <a:r>
              <a:rPr lang="zh-CN" altLang="en-US" sz="1050" b="1" dirty="0" smtClean="0">
                <a:solidFill>
                  <a:srgbClr val="E10000"/>
                </a:solidFill>
              </a:rPr>
              <a:t>生产线满载</a:t>
            </a:r>
            <a:endParaRPr lang="zh-CN" altLang="en-US" sz="1050" b="1" dirty="0">
              <a:solidFill>
                <a:srgbClr val="E10000"/>
              </a:solidFill>
            </a:endParaRPr>
          </a:p>
        </p:txBody>
      </p:sp>
      <p:sp>
        <p:nvSpPr>
          <p:cNvPr id="108" name="矩形 107"/>
          <p:cNvSpPr/>
          <p:nvPr/>
        </p:nvSpPr>
        <p:spPr>
          <a:xfrm>
            <a:off x="10807811" y="4311005"/>
            <a:ext cx="100811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solidFill>
                  <a:srgbClr val="E10000"/>
                </a:solidFill>
              </a:rPr>
              <a:t>生产线满载</a:t>
            </a:r>
            <a:endParaRPr lang="zh-CN" altLang="en-US" sz="1050" b="1" dirty="0">
              <a:solidFill>
                <a:srgbClr val="E10000"/>
              </a:solidFill>
            </a:endParaRPr>
          </a:p>
        </p:txBody>
      </p:sp>
      <p:sp>
        <p:nvSpPr>
          <p:cNvPr id="109" name="矩形 108"/>
          <p:cNvSpPr/>
          <p:nvPr/>
        </p:nvSpPr>
        <p:spPr>
          <a:xfrm>
            <a:off x="8196512" y="4483397"/>
            <a:ext cx="1152128"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smtClean="0">
                <a:solidFill>
                  <a:srgbClr val="E10000"/>
                </a:solidFill>
              </a:rPr>
              <a:t>16~17</a:t>
            </a:r>
            <a:r>
              <a:rPr lang="zh-CN" altLang="en-US" sz="1050" b="1" dirty="0" smtClean="0">
                <a:solidFill>
                  <a:srgbClr val="E10000"/>
                </a:solidFill>
              </a:rPr>
              <a:t>扩产完成</a:t>
            </a:r>
            <a:endParaRPr lang="zh-CN" altLang="en-US" sz="1050" b="1" dirty="0">
              <a:solidFill>
                <a:srgbClr val="E10000"/>
              </a:solidFill>
            </a:endParaRPr>
          </a:p>
        </p:txBody>
      </p:sp>
      <p:sp>
        <p:nvSpPr>
          <p:cNvPr id="110" name="矩形 109"/>
          <p:cNvSpPr/>
          <p:nvPr/>
        </p:nvSpPr>
        <p:spPr>
          <a:xfrm>
            <a:off x="10704572" y="4529988"/>
            <a:ext cx="1116124"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smtClean="0">
                <a:solidFill>
                  <a:srgbClr val="E10000"/>
                </a:solidFill>
              </a:rPr>
              <a:t>20~21</a:t>
            </a:r>
            <a:r>
              <a:rPr lang="zh-CN" altLang="en-US" sz="1050" b="1" dirty="0" smtClean="0">
                <a:solidFill>
                  <a:srgbClr val="E10000"/>
                </a:solidFill>
              </a:rPr>
              <a:t>扩产投放</a:t>
            </a:r>
            <a:endParaRPr lang="zh-CN" altLang="en-US" sz="1050" b="1" dirty="0">
              <a:solidFill>
                <a:srgbClr val="E10000"/>
              </a:solidFill>
            </a:endParaRPr>
          </a:p>
        </p:txBody>
      </p:sp>
      <p:sp>
        <p:nvSpPr>
          <p:cNvPr id="111" name="矩形 110"/>
          <p:cNvSpPr/>
          <p:nvPr/>
        </p:nvSpPr>
        <p:spPr>
          <a:xfrm>
            <a:off x="9846432" y="3666874"/>
            <a:ext cx="100811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solidFill>
                  <a:srgbClr val="E10000"/>
                </a:solidFill>
              </a:rPr>
              <a:t>国产企业机遇</a:t>
            </a:r>
            <a:endParaRPr lang="zh-CN" altLang="en-US" sz="1050" b="1" dirty="0">
              <a:solidFill>
                <a:srgbClr val="E10000"/>
              </a:solidFill>
            </a:endParaRPr>
          </a:p>
        </p:txBody>
      </p:sp>
      <p:cxnSp>
        <p:nvCxnSpPr>
          <p:cNvPr id="14" name="直接连接符 13"/>
          <p:cNvCxnSpPr/>
          <p:nvPr/>
        </p:nvCxnSpPr>
        <p:spPr>
          <a:xfrm flipH="1">
            <a:off x="9689679" y="4597098"/>
            <a:ext cx="55084" cy="161251"/>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9757270" y="4431790"/>
            <a:ext cx="98646" cy="30749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9826918" y="4272061"/>
            <a:ext cx="143581" cy="446658"/>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9893860" y="4178011"/>
            <a:ext cx="174861" cy="51925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9946418" y="4111269"/>
            <a:ext cx="216288" cy="58549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10013765" y="4089269"/>
            <a:ext cx="216288" cy="58549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10088718" y="4042308"/>
            <a:ext cx="220498" cy="612074"/>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10163780" y="4034689"/>
            <a:ext cx="208633" cy="599058"/>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0229385" y="4010216"/>
            <a:ext cx="207554" cy="61957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10314866" y="4000761"/>
            <a:ext cx="194505" cy="615914"/>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10378207" y="3987643"/>
            <a:ext cx="207221" cy="62708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10466879" y="3965930"/>
            <a:ext cx="197680" cy="625728"/>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10533432" y="3942859"/>
            <a:ext cx="192094" cy="62702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10603930" y="3936226"/>
            <a:ext cx="180861" cy="596775"/>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10672921" y="3912300"/>
            <a:ext cx="172557" cy="580804"/>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10752752" y="3899342"/>
            <a:ext cx="156301" cy="53248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a:off x="10834738" y="3865465"/>
            <a:ext cx="137879" cy="49732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10918987" y="3865465"/>
            <a:ext cx="113111" cy="407985"/>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11011668" y="3838315"/>
            <a:ext cx="87771" cy="316581"/>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11102433" y="3829352"/>
            <a:ext cx="62806" cy="226531"/>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11178659" y="3814743"/>
            <a:ext cx="40586" cy="14638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sp>
        <p:nvSpPr>
          <p:cNvPr id="170" name="矩形 169"/>
          <p:cNvSpPr/>
          <p:nvPr/>
        </p:nvSpPr>
        <p:spPr>
          <a:xfrm>
            <a:off x="176983" y="3150761"/>
            <a:ext cx="354116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中国是全球半导体市场重要组成部分</a:t>
            </a:r>
            <a:endParaRPr lang="zh-CN" altLang="en-US" sz="1200" b="1" dirty="0">
              <a:solidFill>
                <a:srgbClr val="E10000"/>
              </a:solidFill>
            </a:endParaRPr>
          </a:p>
        </p:txBody>
      </p:sp>
      <p:sp>
        <p:nvSpPr>
          <p:cNvPr id="172" name="矩形 171"/>
          <p:cNvSpPr/>
          <p:nvPr/>
        </p:nvSpPr>
        <p:spPr>
          <a:xfrm>
            <a:off x="4126368" y="3172053"/>
            <a:ext cx="2867511"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全球半导体销售额仍在高速上升</a:t>
            </a:r>
            <a:endParaRPr lang="zh-CN" altLang="en-US" sz="1200" b="1" dirty="0">
              <a:solidFill>
                <a:srgbClr val="E10000"/>
              </a:solidFill>
            </a:endParaRPr>
          </a:p>
        </p:txBody>
      </p:sp>
      <p:sp>
        <p:nvSpPr>
          <p:cNvPr id="173" name="矩形 172"/>
          <p:cNvSpPr/>
          <p:nvPr/>
        </p:nvSpPr>
        <p:spPr>
          <a:xfrm>
            <a:off x="7949349" y="3172053"/>
            <a:ext cx="3535744"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庞大市场</a:t>
            </a:r>
            <a:r>
              <a:rPr lang="en-US" altLang="zh-CN" sz="1200" b="1" dirty="0" smtClean="0">
                <a:solidFill>
                  <a:srgbClr val="E10000"/>
                </a:solidFill>
              </a:rPr>
              <a:t>+</a:t>
            </a:r>
            <a:r>
              <a:rPr lang="zh-CN" altLang="en-US" sz="1200" b="1" dirty="0" smtClean="0">
                <a:solidFill>
                  <a:srgbClr val="E10000"/>
                </a:solidFill>
              </a:rPr>
              <a:t>时代机遇：半导体国产化进程加速</a:t>
            </a:r>
            <a:endParaRPr lang="zh-CN" altLang="en-US" sz="1200" b="1" dirty="0">
              <a:solidFill>
                <a:srgbClr val="E10000"/>
              </a:solidFill>
            </a:endParaRPr>
          </a:p>
        </p:txBody>
      </p:sp>
      <p:sp>
        <p:nvSpPr>
          <p:cNvPr id="174" name="矩形 173"/>
          <p:cNvSpPr/>
          <p:nvPr/>
        </p:nvSpPr>
        <p:spPr>
          <a:xfrm>
            <a:off x="3958860" y="963750"/>
            <a:ext cx="5067479" cy="39840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800" b="1" dirty="0" smtClean="0">
                <a:solidFill>
                  <a:srgbClr val="E10000"/>
                </a:solidFill>
                <a:latin typeface="微软雅黑" panose="020B0503020204020204" pitchFamily="34" charset="-122"/>
                <a:ea typeface="微软雅黑" panose="020B0503020204020204" pitchFamily="34" charset="-122"/>
              </a:rPr>
              <a:t>市场为基石，国产化沿着生产环节向上不断提升</a:t>
            </a:r>
            <a:endParaRPr lang="zh-CN" altLang="en-US" sz="1800" b="1" dirty="0">
              <a:solidFill>
                <a:srgbClr val="E10000"/>
              </a:solidFill>
              <a:latin typeface="微软雅黑" panose="020B0503020204020204" pitchFamily="34" charset="-122"/>
              <a:ea typeface="微软雅黑" panose="020B0503020204020204" pitchFamily="34" charset="-122"/>
            </a:endParaRPr>
          </a:p>
        </p:txBody>
      </p:sp>
      <p:sp>
        <p:nvSpPr>
          <p:cNvPr id="175" name="矩形 174"/>
          <p:cNvSpPr/>
          <p:nvPr/>
        </p:nvSpPr>
        <p:spPr>
          <a:xfrm>
            <a:off x="3854117" y="1918177"/>
            <a:ext cx="1171238" cy="385979"/>
          </a:xfrm>
          <a:prstGeom prst="rect">
            <a:avLst/>
          </a:prstGeom>
          <a:gradFill flip="none" rotWithShape="1">
            <a:gsLst>
              <a:gs pos="1000">
                <a:srgbClr val="E10000"/>
              </a:gs>
              <a:gs pos="94000">
                <a:srgbClr val="FCC000"/>
              </a:gs>
            </a:gsLst>
            <a:lin ang="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半导体</a:t>
            </a:r>
            <a:endParaRPr lang="zh-CN" altLang="en-US" sz="1400" b="1" dirty="0">
              <a:latin typeface="微软雅黑" panose="020B0503020204020204" pitchFamily="34" charset="-122"/>
              <a:ea typeface="微软雅黑" panose="020B0503020204020204" pitchFamily="34" charset="-122"/>
            </a:endParaRPr>
          </a:p>
        </p:txBody>
      </p:sp>
      <p:sp>
        <p:nvSpPr>
          <p:cNvPr id="176" name="矩形 175"/>
          <p:cNvSpPr/>
          <p:nvPr/>
        </p:nvSpPr>
        <p:spPr>
          <a:xfrm>
            <a:off x="9462356" y="1918177"/>
            <a:ext cx="1284829" cy="385979"/>
          </a:xfrm>
          <a:prstGeom prst="rect">
            <a:avLst/>
          </a:prstGeom>
          <a:solidFill>
            <a:srgbClr val="FC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终端市场</a:t>
            </a:r>
            <a:endParaRPr lang="zh-CN" altLang="en-US" sz="1400" b="1" dirty="0">
              <a:latin typeface="微软雅黑" panose="020B0503020204020204" pitchFamily="34" charset="-122"/>
              <a:ea typeface="微软雅黑" panose="020B0503020204020204" pitchFamily="34" charset="-122"/>
            </a:endParaRPr>
          </a:p>
        </p:txBody>
      </p:sp>
      <p:sp>
        <p:nvSpPr>
          <p:cNvPr id="177" name="矩形 176"/>
          <p:cNvSpPr/>
          <p:nvPr/>
        </p:nvSpPr>
        <p:spPr>
          <a:xfrm>
            <a:off x="7590148" y="1918177"/>
            <a:ext cx="1284829" cy="385979"/>
          </a:xfrm>
          <a:prstGeom prst="rect">
            <a:avLst/>
          </a:prstGeom>
          <a:solidFill>
            <a:srgbClr val="FC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模</a:t>
            </a:r>
            <a:r>
              <a:rPr lang="zh-CN" altLang="en-US" sz="1400" b="1" dirty="0" smtClean="0">
                <a:latin typeface="微软雅黑" panose="020B0503020204020204" pitchFamily="34" charset="-122"/>
                <a:ea typeface="微软雅黑" panose="020B0503020204020204" pitchFamily="34" charset="-122"/>
              </a:rPr>
              <a:t>组</a:t>
            </a:r>
            <a:r>
              <a:rPr lang="en-US" altLang="zh-CN" sz="1400" b="1" dirty="0" smtClean="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组装</a:t>
            </a:r>
            <a:endParaRPr lang="zh-CN" altLang="en-US" sz="1400" b="1" dirty="0">
              <a:latin typeface="微软雅黑" panose="020B0503020204020204" pitchFamily="34" charset="-122"/>
              <a:ea typeface="微软雅黑" panose="020B0503020204020204" pitchFamily="34" charset="-122"/>
            </a:endParaRPr>
          </a:p>
        </p:txBody>
      </p:sp>
      <p:sp>
        <p:nvSpPr>
          <p:cNvPr id="178" name="下箭头 177"/>
          <p:cNvSpPr/>
          <p:nvPr/>
        </p:nvSpPr>
        <p:spPr>
          <a:xfrm rot="16200000">
            <a:off x="9034816" y="1903104"/>
            <a:ext cx="267700" cy="432139"/>
          </a:xfrm>
          <a:prstGeom prst="downArrow">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5717940" y="1918177"/>
            <a:ext cx="1284829" cy="385979"/>
          </a:xfrm>
          <a:prstGeom prst="rect">
            <a:avLst/>
          </a:prstGeom>
          <a:solidFill>
            <a:srgbClr val="FC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系统</a:t>
            </a:r>
            <a:r>
              <a:rPr lang="zh-CN" altLang="en-US" sz="1400" b="1" dirty="0" smtClean="0">
                <a:latin typeface="微软雅黑" panose="020B0503020204020204" pitchFamily="34" charset="-122"/>
                <a:ea typeface="微软雅黑" panose="020B0503020204020204" pitchFamily="34" charset="-122"/>
              </a:rPr>
              <a:t>零部件</a:t>
            </a:r>
            <a:endParaRPr lang="zh-CN" altLang="en-US" sz="1400" b="1" dirty="0">
              <a:latin typeface="微软雅黑" panose="020B0503020204020204" pitchFamily="34" charset="-122"/>
              <a:ea typeface="微软雅黑" panose="020B0503020204020204" pitchFamily="34" charset="-122"/>
            </a:endParaRPr>
          </a:p>
        </p:txBody>
      </p:sp>
      <p:sp>
        <p:nvSpPr>
          <p:cNvPr id="180" name="下箭头 179"/>
          <p:cNvSpPr/>
          <p:nvPr/>
        </p:nvSpPr>
        <p:spPr>
          <a:xfrm rot="16200000">
            <a:off x="7162608" y="1903104"/>
            <a:ext cx="267700" cy="432139"/>
          </a:xfrm>
          <a:prstGeom prst="downArrow">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下箭头 180"/>
          <p:cNvSpPr/>
          <p:nvPr/>
        </p:nvSpPr>
        <p:spPr>
          <a:xfrm rot="16200000">
            <a:off x="5241649" y="1903104"/>
            <a:ext cx="267700" cy="432139"/>
          </a:xfrm>
          <a:prstGeom prst="downArrow">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a:off x="1693877" y="1918177"/>
            <a:ext cx="1510794" cy="385979"/>
          </a:xfrm>
          <a:prstGeom prst="rect">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半导体设计制造</a:t>
            </a:r>
            <a:endParaRPr lang="zh-CN" altLang="en-US" sz="1400" b="1" dirty="0">
              <a:latin typeface="微软雅黑" panose="020B0503020204020204" pitchFamily="34" charset="-122"/>
              <a:ea typeface="微软雅黑" panose="020B0503020204020204" pitchFamily="34" charset="-122"/>
            </a:endParaRPr>
          </a:p>
        </p:txBody>
      </p:sp>
      <p:sp>
        <p:nvSpPr>
          <p:cNvPr id="183" name="下箭头 182"/>
          <p:cNvSpPr/>
          <p:nvPr/>
        </p:nvSpPr>
        <p:spPr>
          <a:xfrm rot="16200000">
            <a:off x="3420965" y="1903104"/>
            <a:ext cx="267700" cy="432139"/>
          </a:xfrm>
          <a:prstGeom prst="downArrow">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1693877" y="1348435"/>
            <a:ext cx="1510794" cy="385979"/>
          </a:xfrm>
          <a:prstGeom prst="rect">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设备、材料</a:t>
            </a:r>
            <a:endParaRPr lang="zh-CN" altLang="en-US" sz="1400" b="1" dirty="0">
              <a:latin typeface="微软雅黑" panose="020B0503020204020204" pitchFamily="34" charset="-122"/>
              <a:ea typeface="微软雅黑" panose="020B0503020204020204" pitchFamily="34" charset="-122"/>
            </a:endParaRPr>
          </a:p>
        </p:txBody>
      </p:sp>
      <p:sp>
        <p:nvSpPr>
          <p:cNvPr id="185" name="矩形 184"/>
          <p:cNvSpPr/>
          <p:nvPr/>
        </p:nvSpPr>
        <p:spPr>
          <a:xfrm>
            <a:off x="1693877" y="2487919"/>
            <a:ext cx="1510794" cy="385979"/>
          </a:xfrm>
          <a:prstGeom prst="rect">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设计、</a:t>
            </a:r>
            <a:r>
              <a:rPr lang="en-US" altLang="zh-CN" sz="1400" b="1" dirty="0" smtClean="0">
                <a:latin typeface="微软雅黑" panose="020B0503020204020204" pitchFamily="34" charset="-122"/>
                <a:ea typeface="微软雅黑" panose="020B0503020204020204" pitchFamily="34" charset="-122"/>
              </a:rPr>
              <a:t>IP/EDA</a:t>
            </a:r>
            <a:endParaRPr lang="zh-CN" altLang="en-US" sz="1400" b="1" dirty="0">
              <a:latin typeface="微软雅黑" panose="020B0503020204020204" pitchFamily="34" charset="-122"/>
              <a:ea typeface="微软雅黑" panose="020B0503020204020204" pitchFamily="34" charset="-122"/>
            </a:endParaRPr>
          </a:p>
        </p:txBody>
      </p:sp>
      <p:cxnSp>
        <p:nvCxnSpPr>
          <p:cNvPr id="186" name="直接箭头连接符 185"/>
          <p:cNvCxnSpPr>
            <a:stCxn id="184" idx="2"/>
            <a:endCxn id="182" idx="0"/>
          </p:cNvCxnSpPr>
          <p:nvPr/>
        </p:nvCxnSpPr>
        <p:spPr>
          <a:xfrm>
            <a:off x="2449274" y="1734414"/>
            <a:ext cx="0" cy="183763"/>
          </a:xfrm>
          <a:prstGeom prst="straightConnector1">
            <a:avLst/>
          </a:prstGeom>
          <a:ln w="12700">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p:nvPr/>
        </p:nvCxnSpPr>
        <p:spPr>
          <a:xfrm flipV="1">
            <a:off x="2449274" y="2304156"/>
            <a:ext cx="0" cy="183763"/>
          </a:xfrm>
          <a:prstGeom prst="straightConnector1">
            <a:avLst/>
          </a:prstGeom>
          <a:ln w="12700">
            <a:solidFill>
              <a:srgbClr val="E1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图表 51"/>
          <p:cNvGraphicFramePr/>
          <p:nvPr/>
        </p:nvGraphicFramePr>
        <p:xfrm>
          <a:off x="155896" y="3454457"/>
          <a:ext cx="3428606" cy="289068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一辆银色的汽车&#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82958" y="2274718"/>
            <a:ext cx="6114599" cy="3473503"/>
          </a:xfrm>
          <a:prstGeom prst="rect">
            <a:avLst/>
          </a:prstGeom>
        </p:spPr>
      </p:pic>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智能汽车投资地图</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11" name="矩形 10"/>
          <p:cNvSpPr/>
          <p:nvPr/>
        </p:nvSpPr>
        <p:spPr>
          <a:xfrm>
            <a:off x="8502200" y="1133303"/>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传感器</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12" name="连接符: 肘形 11"/>
          <p:cNvCxnSpPr>
            <a:stCxn id="10" idx="6"/>
            <a:endCxn id="11" idx="1"/>
          </p:cNvCxnSpPr>
          <p:nvPr/>
        </p:nvCxnSpPr>
        <p:spPr>
          <a:xfrm flipV="1">
            <a:off x="6557984" y="1270913"/>
            <a:ext cx="1944216" cy="1626586"/>
          </a:xfrm>
          <a:prstGeom prst="bentConnector3">
            <a:avLst>
              <a:gd name="adj1" fmla="val 17908"/>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854128" y="1419181"/>
            <a:ext cx="3640884" cy="85408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CIS</a:t>
            </a:r>
            <a:r>
              <a:rPr lang="zh-CN" altLang="en-US" sz="1100" b="1" dirty="0">
                <a:solidFill>
                  <a:prstClr val="black"/>
                </a:solidFill>
                <a:latin typeface="微软雅黑" panose="020B0503020204020204" pitchFamily="34" charset="-122"/>
                <a:ea typeface="微软雅黑" panose="020B0503020204020204" pitchFamily="34" charset="-122"/>
              </a:rPr>
              <a:t>传感器：安森美，</a:t>
            </a:r>
            <a:r>
              <a:rPr lang="zh-CN" altLang="en-US" sz="1100" b="1" dirty="0">
                <a:solidFill>
                  <a:srgbClr val="FF0000"/>
                </a:solidFill>
                <a:latin typeface="微软雅黑" panose="020B0503020204020204" pitchFamily="34" charset="-122"/>
                <a:ea typeface="微软雅黑" panose="020B0503020204020204" pitchFamily="34" charset="-122"/>
              </a:rPr>
              <a:t>韦尔股份，格科微，晶方科技</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激光雷达：</a:t>
            </a:r>
            <a:r>
              <a:rPr lang="zh-CN" altLang="en-US" sz="1100" b="1" dirty="0">
                <a:solidFill>
                  <a:srgbClr val="FF0000"/>
                </a:solidFill>
                <a:latin typeface="微软雅黑" panose="020B0503020204020204" pitchFamily="34" charset="-122"/>
                <a:ea typeface="微软雅黑" panose="020B0503020204020204" pitchFamily="34" charset="-122"/>
              </a:rPr>
              <a:t>禾赛科技（</a:t>
            </a:r>
            <a:r>
              <a:rPr lang="en-US" altLang="zh-CN" sz="1100" b="1" dirty="0">
                <a:solidFill>
                  <a:srgbClr val="FF0000"/>
                </a:solidFill>
                <a:latin typeface="微软雅黑" panose="020B0503020204020204" pitchFamily="34" charset="-122"/>
                <a:ea typeface="微软雅黑" panose="020B0503020204020204" pitchFamily="34" charset="-122"/>
              </a:rPr>
              <a:t>IPO</a:t>
            </a:r>
            <a:r>
              <a:rPr lang="zh-CN" altLang="en-US" sz="1100" b="1" dirty="0">
                <a:solidFill>
                  <a:srgbClr val="FF0000"/>
                </a:solidFill>
                <a:latin typeface="微软雅黑" panose="020B0503020204020204" pitchFamily="34" charset="-122"/>
                <a:ea typeface="微软雅黑" panose="020B0503020204020204" pitchFamily="34" charset="-122"/>
              </a:rPr>
              <a:t>）</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光学镜头（镜头</a:t>
            </a:r>
            <a:r>
              <a:rPr lang="en-US" altLang="zh-CN" sz="1100" b="1" dirty="0">
                <a:solidFill>
                  <a:prstClr val="black"/>
                </a:solidFill>
                <a:latin typeface="微软雅黑" panose="020B0503020204020204" pitchFamily="34" charset="-122"/>
                <a:ea typeface="微软雅黑" panose="020B0503020204020204" pitchFamily="34" charset="-122"/>
              </a:rPr>
              <a:t>/</a:t>
            </a:r>
            <a:r>
              <a:rPr lang="zh-CN" altLang="en-US" sz="1100" b="1" dirty="0">
                <a:solidFill>
                  <a:prstClr val="black"/>
                </a:solidFill>
                <a:latin typeface="微软雅黑" panose="020B0503020204020204" pitchFamily="34" charset="-122"/>
                <a:ea typeface="微软雅黑" panose="020B0503020204020204" pitchFamily="34" charset="-122"/>
              </a:rPr>
              <a:t>模组）：</a:t>
            </a:r>
            <a:r>
              <a:rPr lang="zh-CN" altLang="en-US" sz="1100" b="1" dirty="0">
                <a:solidFill>
                  <a:srgbClr val="FF0000"/>
                </a:solidFill>
                <a:latin typeface="微软雅黑" panose="020B0503020204020204" pitchFamily="34" charset="-122"/>
                <a:ea typeface="微软雅黑" panose="020B0503020204020204" pitchFamily="34" charset="-122"/>
              </a:rPr>
              <a:t>舜宇光学</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10" name="椭圆 9"/>
          <p:cNvSpPr/>
          <p:nvPr/>
        </p:nvSpPr>
        <p:spPr>
          <a:xfrm>
            <a:off x="6341960" y="2789487"/>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098012" y="4229647"/>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ADAS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24" name="连接符: 肘形 23"/>
          <p:cNvCxnSpPr>
            <a:stCxn id="26" idx="6"/>
            <a:endCxn id="23" idx="1"/>
          </p:cNvCxnSpPr>
          <p:nvPr/>
        </p:nvCxnSpPr>
        <p:spPr>
          <a:xfrm>
            <a:off x="5981920" y="3571290"/>
            <a:ext cx="3116092" cy="795967"/>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449940" y="4513908"/>
            <a:ext cx="3312368" cy="110799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主控芯片（</a:t>
            </a:r>
            <a:r>
              <a:rPr lang="en-US" altLang="zh-CN" sz="1100" b="1" dirty="0">
                <a:solidFill>
                  <a:prstClr val="black"/>
                </a:solidFill>
                <a:latin typeface="微软雅黑" panose="020B0503020204020204" pitchFamily="34" charset="-122"/>
                <a:ea typeface="微软雅黑" panose="020B0503020204020204" pitchFamily="34" charset="-122"/>
              </a:rPr>
              <a:t>CPU/ASIC</a:t>
            </a:r>
            <a:r>
              <a:rPr lang="zh-CN" altLang="en-US" sz="1100" b="1" dirty="0">
                <a:solidFill>
                  <a:prstClr val="black"/>
                </a:solidFill>
                <a:latin typeface="微软雅黑" panose="020B0503020204020204" pitchFamily="34" charset="-122"/>
                <a:ea typeface="微软雅黑" panose="020B0503020204020204" pitchFamily="34" charset="-122"/>
              </a:rPr>
              <a:t>）</a:t>
            </a:r>
            <a:r>
              <a:rPr lang="zh-CN" altLang="en-US" sz="1100" b="1" dirty="0" smtClean="0">
                <a:solidFill>
                  <a:prstClr val="black"/>
                </a:solidFill>
                <a:latin typeface="微软雅黑" panose="020B0503020204020204" pitchFamily="34" charset="-122"/>
                <a:ea typeface="微软雅黑" panose="020B0503020204020204" pitchFamily="34" charset="-122"/>
              </a:rPr>
              <a:t>：英特尔、英伟</a:t>
            </a:r>
            <a:r>
              <a:rPr lang="zh-CN" altLang="en-US" sz="1100" b="1" dirty="0">
                <a:solidFill>
                  <a:prstClr val="black"/>
                </a:solidFill>
                <a:latin typeface="微软雅黑" panose="020B0503020204020204" pitchFamily="34" charset="-122"/>
                <a:ea typeface="微软雅黑" panose="020B0503020204020204" pitchFamily="34" charset="-122"/>
              </a:rPr>
              <a:t>达、特斯拉、</a:t>
            </a:r>
            <a:r>
              <a:rPr lang="zh-CN" altLang="en-US" sz="1100" b="1" dirty="0" smtClean="0">
                <a:solidFill>
                  <a:srgbClr val="FF0000"/>
                </a:solidFill>
                <a:latin typeface="微软雅黑" panose="020B0503020204020204" pitchFamily="34" charset="-122"/>
                <a:ea typeface="微软雅黑" panose="020B0503020204020204" pitchFamily="34" charset="-122"/>
              </a:rPr>
              <a:t>地平线</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存储器</a:t>
            </a:r>
            <a:r>
              <a:rPr lang="zh-CN" altLang="en-US" sz="1100" b="1" dirty="0" smtClean="0">
                <a:solidFill>
                  <a:prstClr val="black"/>
                </a:solidFill>
                <a:latin typeface="微软雅黑" panose="020B0503020204020204" pitchFamily="34" charset="-122"/>
                <a:ea typeface="微软雅黑" panose="020B0503020204020204" pitchFamily="34" charset="-122"/>
              </a:rPr>
              <a:t>：三星、美光、</a:t>
            </a:r>
            <a:r>
              <a:rPr lang="en-US" altLang="zh-CN" sz="1100" b="1" dirty="0" smtClean="0">
                <a:solidFill>
                  <a:prstClr val="black"/>
                </a:solidFill>
                <a:latin typeface="微软雅黑" panose="020B0503020204020204" pitchFamily="34" charset="-122"/>
                <a:ea typeface="微软雅黑" panose="020B0503020204020204" pitchFamily="34" charset="-122"/>
              </a:rPr>
              <a:t>SK</a:t>
            </a:r>
            <a:r>
              <a:rPr lang="zh-CN" altLang="en-US" sz="1100" b="1" dirty="0" smtClean="0">
                <a:solidFill>
                  <a:prstClr val="black"/>
                </a:solidFill>
                <a:latin typeface="微软雅黑" panose="020B0503020204020204" pitchFamily="34" charset="-122"/>
                <a:ea typeface="微软雅黑" panose="020B0503020204020204" pitchFamily="34" charset="-122"/>
              </a:rPr>
              <a:t>海力士、</a:t>
            </a:r>
            <a:r>
              <a:rPr lang="zh-CN" altLang="en-US" sz="1100" b="1" dirty="0" smtClean="0">
                <a:solidFill>
                  <a:srgbClr val="FF0000"/>
                </a:solidFill>
                <a:latin typeface="微软雅黑" panose="020B0503020204020204" pitchFamily="34" charset="-122"/>
                <a:ea typeface="微软雅黑" panose="020B0503020204020204" pitchFamily="34" charset="-122"/>
              </a:rPr>
              <a:t>兆</a:t>
            </a:r>
            <a:r>
              <a:rPr lang="zh-CN" altLang="en-US" sz="1100" b="1" dirty="0">
                <a:solidFill>
                  <a:srgbClr val="FF0000"/>
                </a:solidFill>
                <a:latin typeface="微软雅黑" panose="020B0503020204020204" pitchFamily="34" charset="-122"/>
                <a:ea typeface="微软雅黑" panose="020B0503020204020204" pitchFamily="34" charset="-122"/>
              </a:rPr>
              <a:t>易创新，北京君正</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26" name="椭圆 25"/>
          <p:cNvSpPr/>
          <p:nvPr/>
        </p:nvSpPr>
        <p:spPr>
          <a:xfrm>
            <a:off x="5765896" y="3463278"/>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549983" y="1635206"/>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车联网</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34" name="连接符: 肘形 33"/>
          <p:cNvCxnSpPr>
            <a:stCxn id="36" idx="0"/>
            <a:endCxn id="33" idx="3"/>
          </p:cNvCxnSpPr>
          <p:nvPr/>
        </p:nvCxnSpPr>
        <p:spPr>
          <a:xfrm rot="16200000" flipV="1">
            <a:off x="4000934" y="1257969"/>
            <a:ext cx="890076" cy="1919769"/>
          </a:xfrm>
          <a:prstGeom prst="bentConnector2">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773932" y="1888239"/>
            <a:ext cx="2480776" cy="60016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射频及模拟芯片：</a:t>
            </a:r>
            <a:r>
              <a:rPr lang="zh-CN" altLang="en-US" sz="1100" b="1" dirty="0">
                <a:solidFill>
                  <a:srgbClr val="FF0000"/>
                </a:solidFill>
                <a:latin typeface="微软雅黑" panose="020B0503020204020204" pitchFamily="34" charset="-122"/>
                <a:ea typeface="微软雅黑" panose="020B0503020204020204" pitchFamily="34" charset="-122"/>
              </a:rPr>
              <a:t>卓胜微，思瑞浦，紫光展锐，圣邦股份</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36" name="椭圆 35"/>
          <p:cNvSpPr/>
          <p:nvPr/>
        </p:nvSpPr>
        <p:spPr>
          <a:xfrm>
            <a:off x="5297844" y="2662892"/>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670023" y="2558066"/>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智能座舱</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47" name="连接符: 肘形 46"/>
          <p:cNvCxnSpPr>
            <a:stCxn id="49" idx="6"/>
            <a:endCxn id="46" idx="1"/>
          </p:cNvCxnSpPr>
          <p:nvPr/>
        </p:nvCxnSpPr>
        <p:spPr>
          <a:xfrm flipV="1">
            <a:off x="6557984" y="2695676"/>
            <a:ext cx="2112039" cy="517673"/>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995396" y="2936392"/>
            <a:ext cx="3312368" cy="57028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智能座舱：</a:t>
            </a:r>
            <a:r>
              <a:rPr lang="zh-CN" altLang="en-US" sz="1100" b="1" dirty="0">
                <a:solidFill>
                  <a:srgbClr val="FF0000"/>
                </a:solidFill>
                <a:latin typeface="微软雅黑" panose="020B0503020204020204" pitchFamily="34" charset="-122"/>
                <a:ea typeface="微软雅黑" panose="020B0503020204020204" pitchFamily="34" charset="-122"/>
              </a:rPr>
              <a:t>中科创达、德赛西威、蓝思</a:t>
            </a:r>
            <a:r>
              <a:rPr lang="zh-CN" altLang="en-US" sz="1100" b="1" dirty="0" smtClean="0">
                <a:solidFill>
                  <a:srgbClr val="FF0000"/>
                </a:solidFill>
                <a:latin typeface="微软雅黑" panose="020B0503020204020204" pitchFamily="34" charset="-122"/>
                <a:ea typeface="微软雅黑" panose="020B0503020204020204" pitchFamily="34" charset="-122"/>
              </a:rPr>
              <a:t>科技</a:t>
            </a:r>
            <a:endParaRPr lang="en-US" altLang="zh-CN" sz="1100" b="1" dirty="0" smtClean="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smtClean="0">
                <a:latin typeface="微软雅黑" panose="020B0503020204020204" pitchFamily="34" charset="-122"/>
                <a:ea typeface="微软雅黑" panose="020B0503020204020204" pitchFamily="34" charset="-122"/>
              </a:rPr>
              <a:t>座舱中控：</a:t>
            </a:r>
            <a:r>
              <a:rPr lang="zh-CN" altLang="en-US" sz="1100" b="1" dirty="0" smtClean="0">
                <a:solidFill>
                  <a:srgbClr val="E10000"/>
                </a:solidFill>
                <a:latin typeface="微软雅黑" panose="020B0503020204020204" pitchFamily="34" charset="-122"/>
                <a:ea typeface="微软雅黑" panose="020B0503020204020204" pitchFamily="34" charset="-122"/>
              </a:rPr>
              <a:t>全志科技</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sp>
        <p:nvSpPr>
          <p:cNvPr id="49" name="椭圆 48"/>
          <p:cNvSpPr/>
          <p:nvPr/>
        </p:nvSpPr>
        <p:spPr>
          <a:xfrm>
            <a:off x="6341960" y="3105337"/>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7484790" y="5341133"/>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功率器件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52" name="连接符: 肘形 51"/>
          <p:cNvCxnSpPr>
            <a:stCxn id="54" idx="6"/>
            <a:endCxn id="51" idx="1"/>
          </p:cNvCxnSpPr>
          <p:nvPr/>
        </p:nvCxnSpPr>
        <p:spPr>
          <a:xfrm>
            <a:off x="5096829" y="4121635"/>
            <a:ext cx="2387961" cy="1357108"/>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832042" y="5644307"/>
            <a:ext cx="5239034" cy="110799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IGBT</a:t>
            </a:r>
            <a:r>
              <a:rPr lang="zh-CN" altLang="en-US" sz="1100" b="1" dirty="0" smtClean="0">
                <a:solidFill>
                  <a:prstClr val="black"/>
                </a:solidFill>
                <a:latin typeface="微软雅黑" panose="020B0503020204020204" pitchFamily="34" charset="-122"/>
                <a:ea typeface="微软雅黑" panose="020B0503020204020204" pitchFamily="34" charset="-122"/>
              </a:rPr>
              <a:t>：英飞凌、赛米控、富士电机、意法半导体</a:t>
            </a:r>
            <a:r>
              <a:rPr lang="zh-CN" altLang="en-US" sz="1100" b="1" dirty="0" smtClean="0">
                <a:solidFill>
                  <a:srgbClr val="FF0000"/>
                </a:solidFill>
                <a:latin typeface="微软雅黑" panose="020B0503020204020204" pitchFamily="34" charset="-122"/>
                <a:ea typeface="微软雅黑" panose="020B0503020204020204" pitchFamily="34" charset="-122"/>
              </a:rPr>
              <a:t>比亚迪</a:t>
            </a:r>
            <a:r>
              <a:rPr lang="zh-CN" altLang="en-US" sz="1100" b="1" dirty="0">
                <a:solidFill>
                  <a:srgbClr val="FF0000"/>
                </a:solidFill>
                <a:latin typeface="微软雅黑" panose="020B0503020204020204" pitchFamily="34" charset="-122"/>
                <a:ea typeface="微软雅黑" panose="020B0503020204020204" pitchFamily="34" charset="-122"/>
              </a:rPr>
              <a:t>半导体（拟拆分上市）、斯达半</a:t>
            </a:r>
            <a:r>
              <a:rPr lang="zh-CN" altLang="en-US" sz="1100" b="1" dirty="0" smtClean="0">
                <a:solidFill>
                  <a:srgbClr val="FF0000"/>
                </a:solidFill>
                <a:latin typeface="微软雅黑" panose="020B0503020204020204" pitchFamily="34" charset="-122"/>
                <a:ea typeface="微软雅黑" panose="020B0503020204020204" pitchFamily="34" charset="-122"/>
              </a:rPr>
              <a:t>导、士兰微、宏微科技、时代电气</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MOSEFT/</a:t>
            </a:r>
            <a:r>
              <a:rPr lang="zh-CN" altLang="en-US" sz="1100" b="1" dirty="0">
                <a:solidFill>
                  <a:prstClr val="black"/>
                </a:solidFill>
                <a:latin typeface="微软雅黑" panose="020B0503020204020204" pitchFamily="34" charset="-122"/>
                <a:ea typeface="微软雅黑" panose="020B0503020204020204" pitchFamily="34" charset="-122"/>
              </a:rPr>
              <a:t>二极管</a:t>
            </a:r>
            <a:r>
              <a:rPr lang="en-US" altLang="zh-CN" sz="1100" b="1" dirty="0">
                <a:solidFill>
                  <a:prstClr val="black"/>
                </a:solidFill>
                <a:latin typeface="微软雅黑" panose="020B0503020204020204" pitchFamily="34" charset="-122"/>
                <a:ea typeface="微软雅黑" panose="020B0503020204020204" pitchFamily="34" charset="-122"/>
              </a:rPr>
              <a:t>/</a:t>
            </a:r>
            <a:r>
              <a:rPr lang="zh-CN" altLang="en-US" sz="1100" b="1" dirty="0">
                <a:solidFill>
                  <a:prstClr val="black"/>
                </a:solidFill>
                <a:latin typeface="微软雅黑" panose="020B0503020204020204" pitchFamily="34" charset="-122"/>
                <a:ea typeface="微软雅黑" panose="020B0503020204020204" pitchFamily="34" charset="-122"/>
              </a:rPr>
              <a:t>三极管：</a:t>
            </a:r>
            <a:r>
              <a:rPr lang="zh-CN" altLang="en-US" sz="1100" b="1" dirty="0">
                <a:solidFill>
                  <a:srgbClr val="FF0000"/>
                </a:solidFill>
                <a:latin typeface="微软雅黑" panose="020B0503020204020204" pitchFamily="34" charset="-122"/>
                <a:ea typeface="微软雅黑" panose="020B0503020204020204" pitchFamily="34" charset="-122"/>
              </a:rPr>
              <a:t>华润微，闻泰科技</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碳化硅器件</a:t>
            </a:r>
            <a:r>
              <a:rPr lang="en-US" altLang="zh-CN" sz="1100" b="1" dirty="0">
                <a:solidFill>
                  <a:prstClr val="black"/>
                </a:solidFill>
                <a:latin typeface="微软雅黑" panose="020B0503020204020204" pitchFamily="34" charset="-122"/>
                <a:ea typeface="微软雅黑" panose="020B0503020204020204" pitchFamily="34" charset="-122"/>
              </a:rPr>
              <a:t>/</a:t>
            </a:r>
            <a:r>
              <a:rPr lang="zh-CN" altLang="en-US" sz="1100" b="1" dirty="0">
                <a:solidFill>
                  <a:prstClr val="black"/>
                </a:solidFill>
                <a:latin typeface="微软雅黑" panose="020B0503020204020204" pitchFamily="34" charset="-122"/>
                <a:ea typeface="微软雅黑" panose="020B0503020204020204" pitchFamily="34" charset="-122"/>
              </a:rPr>
              <a:t>衬底：</a:t>
            </a:r>
            <a:r>
              <a:rPr lang="zh-CN" altLang="en-US" sz="1100" b="1" dirty="0">
                <a:solidFill>
                  <a:srgbClr val="FF0000"/>
                </a:solidFill>
                <a:latin typeface="微软雅黑" panose="020B0503020204020204" pitchFamily="34" charset="-122"/>
                <a:ea typeface="微软雅黑" panose="020B0503020204020204" pitchFamily="34" charset="-122"/>
              </a:rPr>
              <a:t>三安光电，天科合达，山东天</a:t>
            </a:r>
            <a:r>
              <a:rPr lang="zh-CN" altLang="en-US" sz="1100" b="1" dirty="0" smtClean="0">
                <a:solidFill>
                  <a:srgbClr val="FF0000"/>
                </a:solidFill>
                <a:latin typeface="微软雅黑" panose="020B0503020204020204" pitchFamily="34" charset="-122"/>
                <a:ea typeface="微软雅黑" panose="020B0503020204020204" pitchFamily="34" charset="-122"/>
              </a:rPr>
              <a:t>岳，斯达半导，宏微科技</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54" name="椭圆 53"/>
          <p:cNvSpPr/>
          <p:nvPr/>
        </p:nvSpPr>
        <p:spPr>
          <a:xfrm>
            <a:off x="4880805" y="4013623"/>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881061" y="2936392"/>
            <a:ext cx="1377474" cy="277337"/>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控制器件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60" name="连接符: 肘形 59"/>
          <p:cNvCxnSpPr>
            <a:stCxn id="62" idx="2"/>
            <a:endCxn id="59" idx="3"/>
          </p:cNvCxnSpPr>
          <p:nvPr/>
        </p:nvCxnSpPr>
        <p:spPr>
          <a:xfrm rot="10800000">
            <a:off x="2258536" y="3075061"/>
            <a:ext cx="2355233" cy="564918"/>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314321" y="3191543"/>
            <a:ext cx="2841368" cy="136191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MCU</a:t>
            </a:r>
            <a:r>
              <a:rPr lang="zh-CN" altLang="en-US" sz="1100" b="1" dirty="0">
                <a:solidFill>
                  <a:prstClr val="black"/>
                </a:solidFill>
                <a:latin typeface="微软雅黑" panose="020B0503020204020204" pitchFamily="34" charset="-122"/>
                <a:ea typeface="微软雅黑" panose="020B0503020204020204" pitchFamily="34" charset="-122"/>
              </a:rPr>
              <a:t>芯片：瑞萨、恩智浦、德州仪器、英飞凌、赛普拉斯、意法半导体</a:t>
            </a:r>
            <a:r>
              <a:rPr lang="zh-CN" altLang="en-US" sz="1100" b="1" dirty="0" smtClean="0">
                <a:solidFill>
                  <a:prstClr val="black"/>
                </a:solidFill>
                <a:latin typeface="微软雅黑" panose="020B0503020204020204" pitchFamily="34" charset="-122"/>
                <a:ea typeface="微软雅黑" panose="020B0503020204020204" pitchFamily="34" charset="-122"/>
              </a:rPr>
              <a:t>、</a:t>
            </a:r>
            <a:r>
              <a:rPr lang="zh-CN" altLang="en-US" sz="1100" b="1" dirty="0" smtClean="0">
                <a:solidFill>
                  <a:srgbClr val="FF0000"/>
                </a:solidFill>
                <a:latin typeface="微软雅黑" panose="020B0503020204020204" pitchFamily="34" charset="-122"/>
                <a:ea typeface="微软雅黑" panose="020B0503020204020204" pitchFamily="34" charset="-122"/>
              </a:rPr>
              <a:t>上海</a:t>
            </a:r>
            <a:r>
              <a:rPr lang="zh-CN" altLang="en-US" sz="1100" b="1" dirty="0">
                <a:solidFill>
                  <a:srgbClr val="FF0000"/>
                </a:solidFill>
                <a:latin typeface="微软雅黑" panose="020B0503020204020204" pitchFamily="34" charset="-122"/>
                <a:ea typeface="微软雅黑" panose="020B0503020204020204" pitchFamily="34" charset="-122"/>
              </a:rPr>
              <a:t>芯旺微电子、赛腾</a:t>
            </a:r>
            <a:r>
              <a:rPr lang="zh-CN" altLang="en-US" sz="1100" b="1" dirty="0" smtClean="0">
                <a:solidFill>
                  <a:srgbClr val="FF0000"/>
                </a:solidFill>
                <a:latin typeface="微软雅黑" panose="020B0503020204020204" pitchFamily="34" charset="-122"/>
                <a:ea typeface="微软雅黑" panose="020B0503020204020204" pitchFamily="34" charset="-122"/>
              </a:rPr>
              <a:t>微电子、兆易创新、中颖电子、杰发科技（四维图新子公司）等</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62" name="椭圆 61"/>
          <p:cNvSpPr/>
          <p:nvPr/>
        </p:nvSpPr>
        <p:spPr>
          <a:xfrm>
            <a:off x="4613768" y="3531967"/>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81061" y="4997488"/>
            <a:ext cx="1377474" cy="277337"/>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基础器件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37" name="连接符: 肘形 36"/>
          <p:cNvCxnSpPr>
            <a:stCxn id="39" idx="2"/>
            <a:endCxn id="30" idx="3"/>
          </p:cNvCxnSpPr>
          <p:nvPr/>
        </p:nvCxnSpPr>
        <p:spPr>
          <a:xfrm rot="10800000" flipV="1">
            <a:off x="2258536" y="4647721"/>
            <a:ext cx="2355233" cy="488435"/>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16658" y="5252639"/>
            <a:ext cx="2712835" cy="3163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PCB</a:t>
            </a:r>
            <a:r>
              <a:rPr lang="zh-CN" altLang="en-US" sz="1100" b="1" dirty="0">
                <a:solidFill>
                  <a:prstClr val="black"/>
                </a:solidFill>
                <a:latin typeface="微软雅黑" panose="020B0503020204020204" pitchFamily="34" charset="-122"/>
                <a:ea typeface="微软雅黑" panose="020B0503020204020204" pitchFamily="34" charset="-122"/>
              </a:rPr>
              <a:t>：</a:t>
            </a:r>
            <a:r>
              <a:rPr lang="zh-CN" altLang="en-US" sz="1100" b="1" dirty="0">
                <a:solidFill>
                  <a:srgbClr val="FF0000"/>
                </a:solidFill>
                <a:latin typeface="微软雅黑" panose="020B0503020204020204" pitchFamily="34" charset="-122"/>
                <a:ea typeface="微软雅黑" panose="020B0503020204020204" pitchFamily="34" charset="-122"/>
              </a:rPr>
              <a:t>世运电路</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39" name="椭圆 38"/>
          <p:cNvSpPr/>
          <p:nvPr/>
        </p:nvSpPr>
        <p:spPr>
          <a:xfrm>
            <a:off x="4613768" y="4539710"/>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新能源</a:t>
            </a:r>
            <a:r>
              <a:rPr lang="zh-CN" altLang="en-US" sz="3000" b="1" dirty="0" smtClean="0">
                <a:solidFill>
                  <a:srgbClr val="E10000"/>
                </a:solidFill>
                <a:latin typeface="微软雅黑" panose="020B0503020204020204" pitchFamily="34" charset="-122"/>
                <a:ea typeface="微软雅黑" panose="020B0503020204020204" pitchFamily="34" charset="-122"/>
              </a:rPr>
              <a:t>智能汽车系统框架</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33972" y="1412776"/>
            <a:ext cx="7505700" cy="4714875"/>
          </a:xfrm>
          <a:prstGeom prst="rect">
            <a:avLst/>
          </a:prstGeom>
        </p:spPr>
      </p:pic>
      <p:sp>
        <p:nvSpPr>
          <p:cNvPr id="4" name="矩形 3"/>
          <p:cNvSpPr/>
          <p:nvPr/>
        </p:nvSpPr>
        <p:spPr>
          <a:xfrm>
            <a:off x="2926060" y="2708920"/>
            <a:ext cx="432048" cy="936104"/>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574415" y="2420888"/>
            <a:ext cx="727909" cy="432048"/>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7390556" y="1844824"/>
            <a:ext cx="648072" cy="288032"/>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562786" y="3654128"/>
            <a:ext cx="531626" cy="710975"/>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599112" y="3645024"/>
            <a:ext cx="847228" cy="1008112"/>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526460" y="4869160"/>
            <a:ext cx="1368152" cy="936105"/>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新能源</a:t>
            </a:r>
            <a:r>
              <a:rPr lang="zh-CN" altLang="en-US" sz="3000" b="1" dirty="0" smtClean="0">
                <a:solidFill>
                  <a:srgbClr val="E10000"/>
                </a:solidFill>
                <a:latin typeface="微软雅黑" panose="020B0503020204020204" pitchFamily="34" charset="-122"/>
                <a:ea typeface="微软雅黑" panose="020B0503020204020204" pitchFamily="34" charset="-122"/>
              </a:rPr>
              <a:t>智能汽车系统：逆变器</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33972" y="1268760"/>
            <a:ext cx="7920880" cy="4792162"/>
          </a:xfrm>
          <a:prstGeom prst="rect">
            <a:avLst/>
          </a:prstGeom>
        </p:spPr>
      </p:pic>
      <p:sp>
        <p:nvSpPr>
          <p:cNvPr id="4" name="矩形 3"/>
          <p:cNvSpPr/>
          <p:nvPr/>
        </p:nvSpPr>
        <p:spPr>
          <a:xfrm>
            <a:off x="2253388" y="1484784"/>
            <a:ext cx="1008112" cy="252028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549532" y="2564904"/>
            <a:ext cx="1152128" cy="504056"/>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45676" y="1988840"/>
            <a:ext cx="1224136" cy="2736304"/>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45676" y="4941168"/>
            <a:ext cx="1944216" cy="648072"/>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182644" y="1988840"/>
            <a:ext cx="598872" cy="360040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1764" y="965071"/>
            <a:ext cx="6696744" cy="5248140"/>
          </a:xfrm>
          <a:prstGeom prst="rect">
            <a:avLst/>
          </a:prstGeom>
        </p:spPr>
      </p:pic>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7" y="381164"/>
            <a:ext cx="7884123"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新能源</a:t>
            </a:r>
            <a:r>
              <a:rPr lang="zh-CN" altLang="en-US" sz="3000" b="1" dirty="0" smtClean="0">
                <a:solidFill>
                  <a:srgbClr val="E10000"/>
                </a:solidFill>
                <a:latin typeface="微软雅黑" panose="020B0503020204020204" pitchFamily="34" charset="-122"/>
                <a:ea typeface="微软雅黑" panose="020B0503020204020204" pitchFamily="34" charset="-122"/>
              </a:rPr>
              <a:t>智能汽车系统</a:t>
            </a:r>
            <a:r>
              <a:rPr lang="zh-CN" altLang="en-US" sz="3000" b="1" dirty="0" smtClean="0">
                <a:solidFill>
                  <a:srgbClr val="E10000"/>
                </a:solidFill>
                <a:latin typeface="微软雅黑" panose="020B0503020204020204" pitchFamily="34" charset="-122"/>
                <a:ea typeface="微软雅黑" panose="020B0503020204020204" pitchFamily="34" charset="-122"/>
              </a:rPr>
              <a:t>：智能</a:t>
            </a:r>
            <a:r>
              <a:rPr lang="zh-CN" altLang="en-US" sz="3000" b="1" smtClean="0">
                <a:solidFill>
                  <a:srgbClr val="E10000"/>
                </a:solidFill>
                <a:latin typeface="微软雅黑" panose="020B0503020204020204" pitchFamily="34" charset="-122"/>
                <a:ea typeface="微软雅黑" panose="020B0503020204020204" pitchFamily="34" charset="-122"/>
              </a:rPr>
              <a:t>驾驶</a:t>
            </a:r>
            <a:r>
              <a:rPr lang="en-US" altLang="zh-CN" sz="3000" b="1" dirty="0" smtClean="0">
                <a:solidFill>
                  <a:srgbClr val="E10000"/>
                </a:solidFill>
                <a:latin typeface="微软雅黑" panose="020B0503020204020204" pitchFamily="34" charset="-122"/>
                <a:ea typeface="微软雅黑" panose="020B0503020204020204" pitchFamily="34" charset="-122"/>
              </a:rPr>
              <a:t>&amp;ADAS</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4" name="矩形 3"/>
          <p:cNvSpPr/>
          <p:nvPr/>
        </p:nvSpPr>
        <p:spPr>
          <a:xfrm>
            <a:off x="405780" y="4005064"/>
            <a:ext cx="1584176" cy="144016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862164" y="5024953"/>
            <a:ext cx="720080" cy="492279"/>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950396" y="3933056"/>
            <a:ext cx="792088" cy="492279"/>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10236" y="2502733"/>
            <a:ext cx="2016224" cy="566227"/>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728414" y="2711899"/>
            <a:ext cx="269654" cy="285053"/>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277988" y="3720011"/>
            <a:ext cx="2160240" cy="1581197"/>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6931644" y="1050561"/>
            <a:ext cx="4824536" cy="1803864"/>
          </a:xfrm>
          <a:prstGeom prst="rect">
            <a:avLst/>
          </a:prstGeom>
        </p:spPr>
      </p:pic>
      <p:pic>
        <p:nvPicPr>
          <p:cNvPr id="6" name="图片 5"/>
          <p:cNvPicPr>
            <a:picLocks noChangeAspect="1"/>
          </p:cNvPicPr>
          <p:nvPr/>
        </p:nvPicPr>
        <p:blipFill>
          <a:blip r:embed="rId3"/>
          <a:stretch>
            <a:fillRect/>
          </a:stretch>
        </p:blipFill>
        <p:spPr>
          <a:xfrm>
            <a:off x="6958508" y="2888131"/>
            <a:ext cx="4797672" cy="33460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77788" y="6347083"/>
            <a:ext cx="178879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新能源</a:t>
            </a:r>
            <a:r>
              <a:rPr lang="zh-CN" altLang="en-US" sz="3000" b="1" dirty="0" smtClean="0">
                <a:solidFill>
                  <a:srgbClr val="E10000"/>
                </a:solidFill>
                <a:latin typeface="微软雅黑" panose="020B0503020204020204" pitchFamily="34" charset="-122"/>
                <a:ea typeface="微软雅黑" panose="020B0503020204020204" pitchFamily="34" charset="-122"/>
              </a:rPr>
              <a:t>智能</a:t>
            </a:r>
            <a:r>
              <a:rPr lang="zh-CN" altLang="en-US" sz="3000" b="1" dirty="0" smtClean="0">
                <a:solidFill>
                  <a:srgbClr val="E10000"/>
                </a:solidFill>
                <a:latin typeface="微软雅黑" panose="020B0503020204020204" pitchFamily="34" charset="-122"/>
                <a:ea typeface="微软雅黑" panose="020B0503020204020204" pitchFamily="34" charset="-122"/>
              </a:rPr>
              <a:t>汽车相关标的</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custDataLst>
              <p:tags r:id="rId1"/>
            </p:custDataLst>
          </p:nvPr>
        </p:nvGraphicFramePr>
        <p:xfrm>
          <a:off x="477788" y="1022084"/>
          <a:ext cx="10945495" cy="5238115"/>
        </p:xfrm>
        <a:graphic>
          <a:graphicData uri="http://schemas.openxmlformats.org/drawingml/2006/table">
            <a:tbl>
              <a:tblPr/>
              <a:tblGrid>
                <a:gridCol w="376812"/>
                <a:gridCol w="377190"/>
                <a:gridCol w="470135"/>
                <a:gridCol w="504056"/>
                <a:gridCol w="648072"/>
                <a:gridCol w="648072"/>
                <a:gridCol w="737900"/>
                <a:gridCol w="871378"/>
                <a:gridCol w="1127026"/>
                <a:gridCol w="3379020"/>
                <a:gridCol w="565219"/>
                <a:gridCol w="471015"/>
                <a:gridCol w="384662"/>
                <a:gridCol w="384662"/>
              </a:tblGrid>
              <a:tr h="225425">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应用场景</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产品</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公司</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股票代码</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2020</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年营业总收入（亿元）</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2020</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年归母净利润（亿元）</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车载相关产品营收</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占比（</a:t>
                      </a: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主要客户</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介绍</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2021</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年归母净利润（亿元）</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2022</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年归母净利润（亿元）</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2021</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a:t>
                      </a:r>
                      <a:r>
                        <a:rPr lang="en-US" sz="600" b="1" i="0" u="none" strike="noStrike">
                          <a:solidFill>
                            <a:srgbClr val="FFFFFF"/>
                          </a:solidFill>
                          <a:effectLst/>
                          <a:latin typeface="微软雅黑" panose="020B0503020204020204" pitchFamily="34" charset="-122"/>
                          <a:ea typeface="微软雅黑" panose="020B0503020204020204" pitchFamily="34" charset="-122"/>
                        </a:rPr>
                        <a:t>PE</a:t>
                      </a:r>
                      <a:endParaRPr 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2022</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a:t>
                      </a:r>
                      <a:r>
                        <a:rPr lang="en-US" sz="600" b="1" i="0" u="none" strike="noStrike">
                          <a:solidFill>
                            <a:srgbClr val="FFFFFF"/>
                          </a:solidFill>
                          <a:effectLst/>
                          <a:latin typeface="微软雅黑" panose="020B0503020204020204" pitchFamily="34" charset="-122"/>
                          <a:ea typeface="微软雅黑" panose="020B0503020204020204" pitchFamily="34" charset="-122"/>
                        </a:rPr>
                        <a:t>PE</a:t>
                      </a:r>
                      <a:endParaRPr 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r>
              <a:tr h="123873">
                <a:tc rowSpan="4">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算力</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GPU</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景嘉微</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300474.SZ</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6.54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2.08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投入研发车载</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GPU</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3.53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5.21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146.10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98.99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746">
                <a:tc vMerge="1">
                  <a:tcPr/>
                </a:tc>
                <a:tc rowSpan="3">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FGPA</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紫光国微</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002049.SZ</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32.70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8.06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车规级安全芯片方案已导入众多知名车企，并实现批量供货；</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4.5</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亿元可转债募投项目高端安全芯片和车载控制器芯片的研发及产业化相关工作开展顺利</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17.60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26.19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77.33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51.98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164">
                <a:tc vMerge="1">
                  <a:tcPr/>
                </a:tc>
                <a:tc vMerge="1">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复旦微电</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688385.SH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16.91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1.33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宁德时代、吉利汽车</a:t>
                      </a:r>
                      <a:endParaRPr lang="zh-CN" altLang="en-US" sz="600" b="0" i="0" u="none" strike="noStrike">
                        <a:solidFill>
                          <a:srgbClr val="333333"/>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智能卡与安全芯片批量的使用，</a:t>
                      </a: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EEPROM</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产品通过了工业级、汽车级考核</a:t>
                      </a:r>
                      <a:endParaRPr lang="zh-CN" altLang="en-US" sz="600" b="0" i="0" u="none" strike="noStrike">
                        <a:solidFill>
                          <a:srgbClr val="333333"/>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4.44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6.73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69.52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45.88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3873">
                <a:tc vMerge="1">
                  <a:tcPr/>
                </a:tc>
                <a:tc vMerge="1">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安路科技</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688107.SH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2.81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-0.06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正进行新工艺车规级</a:t>
                      </a: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FPGA</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芯片设计研究</a:t>
                      </a:r>
                      <a:endParaRPr lang="zh-CN" altLang="en-US" sz="600" b="0" i="0" u="none" strike="noStrike">
                        <a:solidFill>
                          <a:srgbClr val="333333"/>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(0.47)</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0.00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0.00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0327">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感知</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摄像头</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韦尔股份</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603501.SH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198.24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27.06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dirty="0">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121212"/>
                          </a:solidFill>
                          <a:effectLst/>
                          <a:latin typeface="微软雅黑" panose="020B0503020204020204" pitchFamily="34" charset="-122"/>
                          <a:ea typeface="微软雅黑" panose="020B0503020204020204" pitchFamily="34" charset="-122"/>
                        </a:rPr>
                        <a:t>宝马、奔驰、奥迪</a:t>
                      </a:r>
                      <a:endParaRPr lang="zh-CN" altLang="en-US" sz="600" b="0" i="0" u="none" strike="noStrike">
                        <a:solidFill>
                          <a:srgbClr val="121212"/>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提供</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产品，深入布局车载视觉处理技术，并通过独立</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ISP</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或与</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ISP</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与</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整合的芯片与</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业务形成协同效应；亦可提供应用于驾驶员监控系统的</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CCC</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模组产品；也在汽车</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LCOS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产品方面有领先布局。同时，公司还积极布局</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MCU</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、车载视频传输芯片等领域</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45.70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60.39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52.53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39.75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3873">
                <a:tc vMerge="1">
                  <a:tcPr/>
                </a:tc>
                <a:tc vMerge="1">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格科微</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688728.SH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64.56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7.73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dirty="0">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CMOS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图像传感器在汽车具有广泛的应用，</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14.05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18.61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57.47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43.38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164">
                <a:tc rowSpan="3">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存储</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车规存储</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北京君正</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300223.SZ</a:t>
                      </a:r>
                      <a:endParaRPr 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21.70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0.73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奔驰、宝马、福特、大众、特斯拉、日产等</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车规级</a:t>
                      </a:r>
                      <a:r>
                        <a:rPr lang="en-US" sz="600" b="1" i="0" u="none" strike="noStrike">
                          <a:solidFill>
                            <a:schemeClr val="bg1"/>
                          </a:solidFill>
                          <a:effectLst/>
                          <a:latin typeface="微软雅黑" panose="020B0503020204020204" pitchFamily="34" charset="-122"/>
                          <a:ea typeface="微软雅黑" panose="020B0503020204020204" pitchFamily="34" charset="-122"/>
                        </a:rPr>
                        <a:t>DRAM、SRAM、NORFlash、NANDFlash</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芯片</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8.60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11.20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82.03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62.99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247650">
                <a:tc vMerge="1">
                  <a:tcPr/>
                </a:tc>
                <a:tc vMerge="1">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兆易创新</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603986.SH</a:t>
                      </a:r>
                      <a:endParaRPr 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44.97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8.81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　</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为汽车前装市场以及需要车规级产品的特定应用提供高性能和高可靠性的闪存解决方案，</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MCU</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主要面向车载娱乐系统，也有域控制器等，但是还没有进入电驱系统</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21.17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26.62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52.39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41.65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247746">
                <a:tc vMerge="1">
                  <a:tcPr/>
                </a:tc>
                <a:tc vMerge="1">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普冉股份</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688766.SH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7.17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0.86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NORFlash</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可以应用于车载导航，依托新一代的</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EEPROM</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产品，公司的下游应用将逐渐从手机摄像头等消费电子领域拓展到</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5G</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通讯、工业控制、汽车电子等市场。</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2.92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3.75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51.82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40.35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3873">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传输</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接口芯片</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澜起科技</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688008.SH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18.24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11.04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公司车规级</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(Grade-2)DDR4RCD</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芯片已有小规模出货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8.21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12.36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105.53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70.12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164">
                <a:tc vMerge="1">
                  <a:tcPr/>
                </a:tc>
                <a:tc vMerge="1">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国科微</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300672.SZ</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7.31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0.71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222222"/>
                          </a:solidFill>
                          <a:effectLst/>
                          <a:latin typeface="微软雅黑" panose="020B0503020204020204" pitchFamily="34" charset="-122"/>
                          <a:ea typeface="微软雅黑" panose="020B0503020204020204" pitchFamily="34" charset="-122"/>
                        </a:rPr>
                        <a:t>北斗芯片方案已广泛应用于车联网，专注于汽车前装市场的高级辅助驾驶</a:t>
                      </a:r>
                      <a:r>
                        <a:rPr lang="en-US" altLang="zh-CN" sz="600" b="0" i="0" u="none" strike="noStrike">
                          <a:solidFill>
                            <a:srgbClr val="222222"/>
                          </a:solidFill>
                          <a:effectLst/>
                          <a:latin typeface="微软雅黑" panose="020B0503020204020204" pitchFamily="34" charset="-122"/>
                          <a:ea typeface="微软雅黑" panose="020B0503020204020204" pitchFamily="34" charset="-122"/>
                        </a:rPr>
                        <a:t>(ADAS)</a:t>
                      </a:r>
                      <a:r>
                        <a:rPr lang="zh-CN" altLang="en-US" sz="600" b="0" i="0" u="none" strike="noStrike">
                          <a:solidFill>
                            <a:srgbClr val="222222"/>
                          </a:solidFill>
                          <a:effectLst/>
                          <a:latin typeface="微软雅黑" panose="020B0503020204020204" pitchFamily="34" charset="-122"/>
                          <a:ea typeface="微软雅黑" panose="020B0503020204020204" pitchFamily="34" charset="-122"/>
                        </a:rPr>
                        <a:t>芯片</a:t>
                      </a:r>
                      <a:endParaRPr lang="zh-CN" altLang="en-US" sz="600" b="0" i="0" u="none" strike="noStrike">
                        <a:solidFill>
                          <a:srgbClr val="222222"/>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3.38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5.82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97.72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56.75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3873">
                <a:tc rowSpan="3">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模拟类</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模拟芯片</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圣邦股份</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300661.SZ</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11.97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2.89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2020H1</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约</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模拟芯片可以用于汽车电子</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5.85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7.92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138.49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102.39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3873">
                <a:tc vMerge="1">
                  <a:tcPr/>
                </a:tc>
                <a:tc vMerge="1">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思瑞浦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688536.SH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5.66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1.84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汽车芯片尚处于研发阶段</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4.11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5.91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152.04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105.73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6055">
                <a:tc vMerge="1">
                  <a:tcPr/>
                </a:tc>
                <a:tc vMerge="1">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芯海科技</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688595.SH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3.63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0.89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模拟信号链产品可应用于汽车电子，首颗车规级信号链</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MCU</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通过</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AEC-Q100</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认证，已开始导入汽车前装企业的新产品设计</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1.20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1.85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82.94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53.69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3932">
                <a:tc rowSpan="9">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IGBT</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斯达半导</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603290.SH</a:t>
                      </a:r>
                      <a:endParaRPr 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9.63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1.81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21H1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营收</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1.8</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亿元</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26%</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吉利、上汽</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国内新能源车市占率达到</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以上；</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22</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年</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家代工厂上量，</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家在谈；产能充分释放</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年；</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SiC</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订单达</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3.5</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亿</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3.45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5.05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206.60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141.45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495491">
                <a:tc vMerge="1">
                  <a:tcPr/>
                </a:tc>
                <a:tc vMerge="1">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时代电气</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688187.SH</a:t>
                      </a:r>
                      <a:endParaRPr 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160.34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24.75 </a:t>
                      </a:r>
                      <a:endParaRPr lang="en-US" altLang="zh-CN" sz="600" b="1" i="0" u="none" strike="noStrike" dirty="0">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2020</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年，车载</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营收</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2000</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万；</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2021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年</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Q1-Q3</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，公司新能源业务收入</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2.84</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亿元（仅电驱，</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未重复计入）</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中的占比是</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3-4%</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；新能源车业务占新型装备的</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35%</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左右</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东风、广汽、一汽、长安</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模组业务：可以根据客户选择，用英飞凌芯片或者自产芯片；已经披露的合作厂商是东风、广汽。第二条产线还在拉通。新能源车电驱系统：应用于纯电动、混合动力乘用车，同时已与一汽集团、长安汽车等国内一流汽车制造商开展深入项目合作，实现批量产品交付业绩。</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22.09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27.08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35.69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29.12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123873">
                <a:tc vMerge="1">
                  <a:tcPr/>
                </a:tc>
                <a:tc vMerge="1">
                  <a:tcPr/>
                </a:tc>
                <a:tc>
                  <a:txBody>
                    <a:bodyPr/>
                    <a:lstStyle/>
                    <a:p>
                      <a:pPr algn="ctr" fontAlgn="t"/>
                      <a:r>
                        <a:rPr lang="zh-CN" altLang="en-US" sz="600" b="1" i="0" u="none" strike="noStrike">
                          <a:solidFill>
                            <a:schemeClr val="bg1"/>
                          </a:solidFill>
                          <a:effectLst/>
                          <a:latin typeface="微软雅黑" panose="020B0503020204020204" pitchFamily="34" charset="-122"/>
                          <a:ea typeface="微软雅黑" panose="020B0503020204020204" pitchFamily="34" charset="-122"/>
                        </a:rPr>
                        <a:t>士兰微</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600460.SH</a:t>
                      </a:r>
                      <a:endParaRPr 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42.81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0.68 </a:t>
                      </a:r>
                      <a:endParaRPr lang="en-US" altLang="zh-CN" sz="600" b="1" i="0" u="none" strike="noStrike" dirty="0">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无明确统计</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　</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　</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A00</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往</a:t>
                      </a:r>
                      <a:r>
                        <a:rPr lang="en-US" sz="600" b="1" i="0" u="none" strike="noStrike">
                          <a:solidFill>
                            <a:schemeClr val="bg1"/>
                          </a:solidFill>
                          <a:effectLst/>
                          <a:latin typeface="微软雅黑" panose="020B0503020204020204" pitchFamily="34" charset="-122"/>
                          <a:ea typeface="微软雅黑" panose="020B0503020204020204" pitchFamily="34" charset="-122"/>
                        </a:rPr>
                        <a:t>A</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级发展，主要做</a:t>
                      </a:r>
                      <a:r>
                        <a:rPr lang="en-US" sz="600" b="1" i="0" u="none" strike="noStrike">
                          <a:solidFill>
                            <a:schemeClr val="bg1"/>
                          </a:solidFill>
                          <a:effectLst/>
                          <a:latin typeface="微软雅黑" panose="020B0503020204020204" pitchFamily="34" charset="-122"/>
                          <a:ea typeface="微软雅黑" panose="020B0503020204020204" pitchFamily="34" charset="-122"/>
                        </a:rPr>
                        <a:t>IPM</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和</a:t>
                      </a:r>
                      <a:r>
                        <a:rPr lang="en-US"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单管</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10.32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13.10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89.32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70.39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247746">
                <a:tc vMerge="1">
                  <a:tcPr/>
                </a:tc>
                <a:tc vMerge="1">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华润微</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688396.SH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69.77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9.64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两家汽车电子级产品客户</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国内首条</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英寸商用</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SiC</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晶圆生产线正式量产，产品可应用于车载电源等领域；高精度模拟集成电路工艺技术平台实现量产，达到车规要求</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22.03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24.90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40.81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36.10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3932">
                <a:tc vMerge="1">
                  <a:tcPr/>
                </a:tc>
                <a:tc vMerge="1">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新洁能</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605111.SH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9.55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1.39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宁德时代、长城汽车、比亚迪</a:t>
                      </a:r>
                      <a:endParaRPr lang="zh-CN" altLang="en-US" sz="600" b="0" i="0" u="none" strike="noStrike">
                        <a:solidFill>
                          <a:srgbClr val="333333"/>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MOSFET</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IGBT</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等半导体芯片和功率器件可用于汽车电子、汽车充电桩；</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1200V</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新能源汽车用</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SiC MOSFET</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正在研发</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4.25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5.21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55.46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45.24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746">
                <a:tc vMerge="1">
                  <a:tcPr/>
                </a:tc>
                <a:tc vMerge="1">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宏微科技</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688711.SH</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3.32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0.27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2020</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营收</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146.54</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万元</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0.59%</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长城汽车</a:t>
                      </a:r>
                      <a:endParaRPr lang="zh-CN" altLang="en-US" sz="600" b="0" i="0" u="none" strike="noStrike">
                        <a:solidFill>
                          <a:srgbClr val="333333"/>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车规级</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IGBT</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模块</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GV</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系列产品已实现对臻驱科技（上海）有限公司小批量供货，部分客户汇川技术、蜂巢电驱动科技河北有限公司（长城汽车子公司）和麦格米特尚在对</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GV</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系列产品进行产品认证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0.68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1.02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217.80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144.74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746">
                <a:tc vMerge="1">
                  <a:tcPr/>
                </a:tc>
                <a:tc vMerge="1">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扬杰科技</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300373.SZ</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26.17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3.78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PSBD</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芯片、</a:t>
                      </a: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PMBD</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芯片已形成完整的商用系列和车规系列，并持续增加新规格。其中，汽车发动机高效</a:t>
                      </a: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PMBD</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整流芯片已在多家车厂试验中</a:t>
                      </a:r>
                      <a:endParaRPr lang="zh-CN" altLang="en-US" sz="600" b="0" i="0" u="none" strike="noStrike">
                        <a:solidFill>
                          <a:srgbClr val="333333"/>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7.32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9.22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36.89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29.28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0327">
                <a:tc vMerge="1">
                  <a:tcPr/>
                </a:tc>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碳化硅</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三安光电</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600703.SH</a:t>
                      </a:r>
                      <a:endParaRPr 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84.54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10.16 </a:t>
                      </a:r>
                      <a:endParaRPr lang="en-US" altLang="zh-CN" sz="600" b="1" i="0" u="none" strike="noStrike" dirty="0">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金龙客车、宁德时代</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碳化硅验证目前做的不错，公司业务目前处于产能不足的情况，车规认证还需要一定的时间。已正式启动汽车行业认证体系，与金龙客车、宁德时代达成了初步合作意向，未来将在新能源汽车使用三安光电的</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SiC</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二极管</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20.63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30.68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79.23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53.28 </a:t>
                      </a:r>
                      <a:endParaRPr lang="en-US" altLang="zh-CN" sz="600" b="1" i="0" u="none" strike="noStrike" dirty="0">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165164">
                <a:tc vMerge="1">
                  <a:tcPr/>
                </a:tc>
                <a:tc vMerge="1">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露笑科技</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002617.SZ</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28.48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1.30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2021H1</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营收</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0.09</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亿元</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0.50%</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特斯拉、奇瑞</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露笑科技第三代半导体材料（碳化硅）项目正式落地，布局汽车碳化硅市场，漆包线可应用于新能源汽车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3.01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4.26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99.13 </a:t>
                      </a:r>
                      <a:endParaRPr lang="en-US" altLang="zh-CN"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70.07 </a:t>
                      </a:r>
                      <a:endParaRPr lang="en-US" altLang="zh-CN"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164">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设计支持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IP，</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设计代工</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芯原股份</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a:t>
                      </a:r>
                      <a:r>
                        <a:rPr lang="en-US" sz="600" b="1" i="0" u="none" strike="noStrike">
                          <a:solidFill>
                            <a:schemeClr val="bg1"/>
                          </a:solidFill>
                          <a:effectLst/>
                          <a:latin typeface="微软雅黑" panose="020B0503020204020204" pitchFamily="34" charset="-122"/>
                          <a:ea typeface="微软雅黑" panose="020B0503020204020204" pitchFamily="34" charset="-122"/>
                        </a:rPr>
                        <a:t>U</a:t>
                      </a:r>
                      <a:endParaRPr 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688521.SH</a:t>
                      </a:r>
                      <a:endParaRPr 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15.06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-0.26 </a:t>
                      </a:r>
                      <a:endParaRPr lang="en-US" altLang="zh-CN" sz="600" b="1" i="0" u="none" strike="noStrike" dirty="0">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2021H1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营收</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0.21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亿元</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2.40%</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博世、恩智浦、大众、宝马等</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GPU</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VPU</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等</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IP</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已在车载仪表盘上使用</a:t>
                      </a:r>
                      <a:endParaRPr lang="zh-CN" altLang="en-US"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0.31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1.41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1211.67 </a:t>
                      </a:r>
                      <a:endParaRPr lang="en-US" altLang="zh-CN" sz="600" b="1" i="0" u="none" strike="noStrike">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262.48 </a:t>
                      </a:r>
                      <a:endParaRPr lang="en-US" altLang="zh-CN" sz="600" b="1" i="0" u="none" strike="noStrike" dirty="0">
                        <a:solidFill>
                          <a:schemeClr val="bg1"/>
                        </a:solidFill>
                        <a:effectLst/>
                        <a:latin typeface="微软雅黑" panose="020B0503020204020204" pitchFamily="34" charset="-122"/>
                        <a:ea typeface="微软雅黑" panose="020B0503020204020204" pitchFamily="34" charset="-122"/>
                      </a:endParaRPr>
                    </a:p>
                  </a:txBody>
                  <a:tcPr marL="3195" marR="3195" marT="3195"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1" y="4241"/>
            <a:ext cx="12191736" cy="6859884"/>
          </a:xfrm>
          <a:prstGeom prst="rect">
            <a:avLst/>
          </a:prstGeom>
        </p:spPr>
      </p:pic>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smtClean="0">
                <a:solidFill>
                  <a:srgbClr val="E10000"/>
                </a:solidFill>
                <a:cs typeface="+mn-ea"/>
                <a:sym typeface="+mn-lt"/>
              </a:rPr>
              <a:t>02</a:t>
            </a:r>
            <a:endParaRPr lang="zh-CN" altLang="en-US" sz="10160" b="1" i="1" dirty="0">
              <a:solidFill>
                <a:srgbClr val="E10000"/>
              </a:solidFill>
              <a:cs typeface="+mn-ea"/>
              <a:sym typeface="+mn-lt"/>
            </a:endParaRPr>
          </a:p>
        </p:txBody>
      </p:sp>
      <p:sp>
        <p:nvSpPr>
          <p:cNvPr id="6" name="文本框 5"/>
          <p:cNvSpPr txBox="1"/>
          <p:nvPr/>
        </p:nvSpPr>
        <p:spPr>
          <a:xfrm>
            <a:off x="5465956" y="4724331"/>
            <a:ext cx="6007413" cy="492443"/>
          </a:xfrm>
          <a:prstGeom prst="rect">
            <a:avLst/>
          </a:prstGeom>
          <a:noFill/>
        </p:spPr>
        <p:txBody>
          <a:bodyPr wrap="square" rtlCol="0">
            <a:spAutoFit/>
          </a:bodyPr>
          <a:lstStyle/>
          <a:p>
            <a:pPr algn="r"/>
            <a:r>
              <a:rPr lang="zh-CN" altLang="en-US" sz="2600" b="1" dirty="0">
                <a:solidFill>
                  <a:srgbClr val="6D6D6D"/>
                </a:solidFill>
                <a:cs typeface="+mn-ea"/>
                <a:sym typeface="+mn-lt"/>
              </a:rPr>
              <a:t>功率半导体：电车动力心脏</a:t>
            </a:r>
            <a:endParaRPr lang="zh-CN" altLang="en-US" sz="2600" b="1" dirty="0">
              <a:solidFill>
                <a:srgbClr val="6D6D6D"/>
              </a:solidFill>
              <a:cs typeface="+mn-ea"/>
              <a:sym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7444" y="659735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8" y="381164"/>
            <a:ext cx="7596090" cy="584775"/>
          </a:xfrm>
          <a:prstGeom prst="rect">
            <a:avLst/>
          </a:prstGeom>
          <a:noFill/>
        </p:spPr>
        <p:txBody>
          <a:bodyPr wrap="square" rtlCol="0">
            <a:spAutoFit/>
          </a:bodyPr>
          <a:lstStyle/>
          <a:p>
            <a:r>
              <a:rPr lang="zh-CN" altLang="en-US" sz="3200" b="1" dirty="0">
                <a:solidFill>
                  <a:srgbClr val="E10000"/>
                </a:solidFill>
                <a:latin typeface="Arial" panose="020B0604020202020204" pitchFamily="34" charset="0"/>
                <a:ea typeface="微软雅黑" panose="020B0503020204020204" pitchFamily="34" charset="-122"/>
                <a:cs typeface="Arial" panose="020B0604020202020204" pitchFamily="34" charset="0"/>
              </a:rPr>
              <a:t>功率半导体：乘新能源浪潮，趁势而起</a:t>
            </a:r>
            <a:endParaRPr lang="zh-CN" altLang="en-US" sz="3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TextBox 15"/>
          <p:cNvSpPr txBox="1"/>
          <p:nvPr/>
        </p:nvSpPr>
        <p:spPr>
          <a:xfrm>
            <a:off x="556541" y="1314238"/>
            <a:ext cx="11192553"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功率半导体器件也叫电力电子器件，大多数使用状态为导通和阻断两种工作特性。原理是：通过控制门极信号控制功率半导体器件的导通和关断；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功率半导体器件根据功能分可以分为不可控器件、半控型器件和全控型器件；</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近</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20</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年来各个领域对功率器件的电压和频率要求越来越严格，</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MOSFET</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和</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IGBT</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逐渐成为主流，多个</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IGBT</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可以集成为</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IPM</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模块，用于大电流和大电压的环境。</a:t>
            </a:r>
            <a:endPar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p:txBody>
      </p:sp>
      <p:sp>
        <p:nvSpPr>
          <p:cNvPr id="7" name="矩形 6"/>
          <p:cNvSpPr/>
          <p:nvPr/>
        </p:nvSpPr>
        <p:spPr>
          <a:xfrm>
            <a:off x="521398" y="2514298"/>
            <a:ext cx="7373213" cy="3939038"/>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087498" y="2514298"/>
            <a:ext cx="3993448" cy="3939038"/>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4"/>
          <p:cNvSpPr>
            <a:spLocks noChangeArrowheads="1"/>
          </p:cNvSpPr>
          <p:nvPr/>
        </p:nvSpPr>
        <p:spPr bwMode="auto">
          <a:xfrm>
            <a:off x="7750596" y="2547336"/>
            <a:ext cx="4990334" cy="307777"/>
          </a:xfrm>
          <a:prstGeom prst="rect">
            <a:avLst/>
          </a:prstGeom>
          <a:noFill/>
          <a:ln w="9525">
            <a:noFill/>
            <a:miter lim="800000"/>
          </a:ln>
          <a:effectLst>
            <a:prstShdw prst="shdw17" dist="17961" dir="2700000">
              <a:schemeClr val="accent1">
                <a:gamma/>
                <a:shade val="60000"/>
                <a:invGamma/>
              </a:schemeClr>
            </a:prstShdw>
          </a:effectLst>
        </p:spPr>
        <p:txBody>
          <a:bodyPr wrap="square"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400" b="1" dirty="0">
                <a:solidFill>
                  <a:srgbClr val="E10000"/>
                </a:solidFill>
                <a:latin typeface="微软雅黑" panose="020B0503020204020204" pitchFamily="34" charset="-122"/>
                <a:ea typeface="微软雅黑" panose="020B0503020204020204" pitchFamily="34" charset="-122"/>
              </a:rPr>
              <a:t>半导体功率器件分类</a:t>
            </a:r>
            <a:endParaRPr lang="zh-CN" altLang="zh-CN" sz="1400" b="1" dirty="0">
              <a:solidFill>
                <a:srgbClr val="E10000"/>
              </a:solidFill>
              <a:latin typeface="微软雅黑" panose="020B0503020204020204" pitchFamily="34" charset="-122"/>
              <a:ea typeface="微软雅黑" panose="020B0503020204020204" pitchFamily="34" charset="-122"/>
            </a:endParaRPr>
          </a:p>
        </p:txBody>
      </p:sp>
      <p:sp>
        <p:nvSpPr>
          <p:cNvPr id="8" name="矩形 7"/>
          <p:cNvSpPr/>
          <p:nvPr/>
        </p:nvSpPr>
        <p:spPr>
          <a:xfrm>
            <a:off x="571408" y="987168"/>
            <a:ext cx="10226438" cy="377411"/>
          </a:xfrm>
          <a:prstGeom prst="rect">
            <a:avLst/>
          </a:prstGeom>
        </p:spPr>
        <p:txBody>
          <a:bodyPr wrap="square">
            <a:spAutoFit/>
          </a:bodyPr>
          <a:lstStyle/>
          <a:p>
            <a:pPr fontAlgn="base">
              <a:lnSpc>
                <a:spcPct val="150000"/>
              </a:lnSpc>
              <a:spcBef>
                <a:spcPct val="0"/>
              </a:spcBef>
              <a:spcAft>
                <a:spcPct val="0"/>
              </a:spcAft>
            </a:pPr>
            <a:r>
              <a:rPr lang="zh-CN" altLang="en-US" sz="1400" dirty="0">
                <a:solidFill>
                  <a:srgbClr val="E10000"/>
                </a:solidFill>
                <a:latin typeface="微软雅黑" panose="020B0503020204020204" pitchFamily="34" charset="-122"/>
                <a:ea typeface="微软雅黑" panose="020B0503020204020204" pitchFamily="34" charset="-122"/>
                <a:cs typeface="Lato Light" charset="0"/>
                <a:sym typeface="Lato Light" charset="0"/>
              </a:rPr>
              <a:t>半导体产业主要分为集成电路和分立器件两大类，功率器件是分立器件的重要组成部分。</a:t>
            </a:r>
            <a:endParaRPr lang="en-US" altLang="zh-CN" sz="1400"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pic>
        <p:nvPicPr>
          <p:cNvPr id="1026" name="图片 29"/>
          <p:cNvPicPr>
            <a:picLocks noChangeAspect="1" noChangeArrowheads="1"/>
          </p:cNvPicPr>
          <p:nvPr/>
        </p:nvPicPr>
        <p:blipFill>
          <a:blip r:embed="rId1">
            <a:extLst>
              <a:ext uri="{28A0092B-C50C-407E-A947-70E740481C1C}">
                <a14:useLocalDpi xmlns:a14="http://schemas.microsoft.com/office/drawing/2010/main" val="0"/>
              </a:ext>
            </a:extLst>
          </a:blip>
          <a:srcRect r="10294" b="-2931"/>
          <a:stretch>
            <a:fillRect/>
          </a:stretch>
        </p:blipFill>
        <p:spPr bwMode="auto">
          <a:xfrm>
            <a:off x="875584" y="2804244"/>
            <a:ext cx="6508391" cy="336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8131686" y="3356992"/>
            <a:ext cx="3905072" cy="2003757"/>
          </a:xfrm>
          <a:prstGeom prst="rect">
            <a:avLst/>
          </a:prstGeom>
        </p:spPr>
      </p:pic>
      <p:sp>
        <p:nvSpPr>
          <p:cNvPr id="13" name="矩形 12"/>
          <p:cNvSpPr/>
          <p:nvPr/>
        </p:nvSpPr>
        <p:spPr>
          <a:xfrm>
            <a:off x="556540" y="2546452"/>
            <a:ext cx="5969919" cy="25779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rgbClr val="E10000"/>
                </a:solidFill>
                <a:latin typeface="微软雅黑" panose="020B0503020204020204" pitchFamily="34" charset="-122"/>
                <a:ea typeface="微软雅黑" panose="020B0503020204020204" pitchFamily="34" charset="-122"/>
              </a:rPr>
              <a:t>功率半导体在半导体产业分类中的位置</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mn-lt"/>
              </a:rPr>
              <a:t>02</a:t>
            </a:r>
            <a:endParaRPr lang="zh-CN" altLang="en-US" dirty="0">
              <a:sym typeface="+mn-lt"/>
            </a:endParaRPr>
          </a:p>
        </p:txBody>
      </p:sp>
      <p:sp>
        <p:nvSpPr>
          <p:cNvPr id="31" name="TextBox 33"/>
          <p:cNvSpPr/>
          <p:nvPr/>
        </p:nvSpPr>
        <p:spPr bwMode="auto">
          <a:xfrm>
            <a:off x="248543" y="6601212"/>
            <a:ext cx="20420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资料来源</a:t>
            </a:r>
            <a:r>
              <a:rPr lang="zh-CN" altLang="en-US" sz="800" dirty="0" smtClean="0">
                <a:solidFill>
                  <a:schemeClr val="bg1">
                    <a:lumMod val="50000"/>
                  </a:schemeClr>
                </a:solidFill>
                <a:latin typeface="+mn-lt"/>
                <a:ea typeface="+mn-ea"/>
                <a:cs typeface="+mn-ea"/>
                <a:sym typeface="+mn-lt"/>
              </a:rPr>
              <a:t>：英飞凌公告，长江证券研究所</a:t>
            </a:r>
            <a:endParaRPr lang="zh-CN" altLang="en-US" sz="800" dirty="0">
              <a:solidFill>
                <a:schemeClr val="bg1">
                  <a:lumMod val="50000"/>
                </a:schemeClr>
              </a:solidFill>
              <a:latin typeface="+mn-lt"/>
              <a:ea typeface="+mn-ea"/>
              <a:cs typeface="+mn-ea"/>
              <a:sym typeface="+mn-lt"/>
            </a:endParaRPr>
          </a:p>
        </p:txBody>
      </p:sp>
      <p:sp>
        <p:nvSpPr>
          <p:cNvPr id="32" name="文本框 31"/>
          <p:cNvSpPr txBox="1"/>
          <p:nvPr/>
        </p:nvSpPr>
        <p:spPr>
          <a:xfrm>
            <a:off x="1522658" y="381164"/>
            <a:ext cx="8388178" cy="584775"/>
          </a:xfrm>
          <a:prstGeom prst="rect">
            <a:avLst/>
          </a:prstGeom>
          <a:noFill/>
        </p:spPr>
        <p:txBody>
          <a:bodyPr wrap="square" rtlCol="0">
            <a:spAutoFit/>
          </a:bodyPr>
          <a:lstStyle/>
          <a:p>
            <a:r>
              <a:rPr lang="zh-CN" altLang="en-US" sz="3200" b="1" dirty="0">
                <a:solidFill>
                  <a:srgbClr val="E10000"/>
                </a:solidFill>
                <a:latin typeface="Arial" panose="020B0604020202020204" pitchFamily="34" charset="0"/>
                <a:ea typeface="微软雅黑" panose="020B0503020204020204" pitchFamily="34" charset="-122"/>
                <a:cs typeface="Arial" panose="020B0604020202020204" pitchFamily="34" charset="0"/>
              </a:rPr>
              <a:t>功率半导体：乘新能源浪潮，趁势而起</a:t>
            </a:r>
            <a:endParaRPr lang="zh-CN" altLang="en-US" sz="3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矩形 15"/>
          <p:cNvSpPr/>
          <p:nvPr/>
        </p:nvSpPr>
        <p:spPr>
          <a:xfrm>
            <a:off x="248542" y="1070498"/>
            <a:ext cx="11678517" cy="738664"/>
          </a:xfrm>
          <a:prstGeom prst="rect">
            <a:avLst/>
          </a:prstGeom>
        </p:spPr>
        <p:txBody>
          <a:bodyPr wrap="square">
            <a:spAutoFit/>
          </a:bodyPr>
          <a:lstStyle/>
          <a:p>
            <a:r>
              <a:rPr lang="zh-CN" altLang="en-US" sz="1400" b="1" dirty="0">
                <a:cs typeface="+mn-ea"/>
                <a:sym typeface="+mn-lt"/>
              </a:rPr>
              <a:t>功率半导体</a:t>
            </a:r>
            <a:r>
              <a:rPr lang="zh-CN" altLang="en-US" sz="1400" b="1" dirty="0" smtClean="0">
                <a:cs typeface="+mn-ea"/>
                <a:sym typeface="+mn-lt"/>
              </a:rPr>
              <a:t>是</a:t>
            </a:r>
            <a:r>
              <a:rPr lang="zh-CN" altLang="en-US" sz="1400" b="1" dirty="0">
                <a:cs typeface="+mn-ea"/>
                <a:sym typeface="+mn-lt"/>
              </a:rPr>
              <a:t>新能源汽车的</a:t>
            </a:r>
            <a:r>
              <a:rPr lang="zh-CN" altLang="en-US" sz="1400" b="1" dirty="0" smtClean="0">
                <a:cs typeface="+mn-ea"/>
                <a:sym typeface="+mn-lt"/>
              </a:rPr>
              <a:t>核</a:t>
            </a:r>
            <a:r>
              <a:rPr lang="zh-CN" altLang="en-US" sz="1400" b="1" dirty="0">
                <a:cs typeface="+mn-ea"/>
                <a:sym typeface="+mn-lt"/>
              </a:rPr>
              <a:t>心</a:t>
            </a:r>
            <a:r>
              <a:rPr lang="zh-CN" altLang="en-US" sz="1400" b="1" dirty="0" smtClean="0">
                <a:cs typeface="+mn-ea"/>
                <a:sym typeface="+mn-lt"/>
              </a:rPr>
              <a:t>器件，主要用于变压、增幅、逆变、整流、变相等。</a:t>
            </a:r>
            <a:r>
              <a:rPr lang="zh-CN" altLang="en-US" sz="1400" dirty="0" smtClean="0">
                <a:cs typeface="+mn-ea"/>
                <a:sym typeface="+mn-lt"/>
              </a:rPr>
              <a:t>以</a:t>
            </a:r>
            <a:r>
              <a:rPr lang="en-US" altLang="zh-CN" sz="1400" dirty="0" smtClean="0">
                <a:cs typeface="+mn-ea"/>
                <a:sym typeface="+mn-lt"/>
              </a:rPr>
              <a:t>IGBT</a:t>
            </a:r>
            <a:r>
              <a:rPr lang="zh-CN" altLang="en-US" sz="1400" dirty="0" smtClean="0">
                <a:cs typeface="+mn-ea"/>
                <a:sym typeface="+mn-lt"/>
              </a:rPr>
              <a:t>为例，相比传统</a:t>
            </a:r>
            <a:r>
              <a:rPr lang="zh-CN" altLang="en-US" sz="1400" dirty="0">
                <a:cs typeface="+mn-ea"/>
                <a:sym typeface="+mn-lt"/>
              </a:rPr>
              <a:t>燃油车中，仅有少量</a:t>
            </a:r>
            <a:r>
              <a:rPr lang="en-US" altLang="zh-CN" sz="1400" dirty="0">
                <a:cs typeface="+mn-ea"/>
                <a:sym typeface="+mn-lt"/>
              </a:rPr>
              <a:t>IGBT</a:t>
            </a:r>
            <a:r>
              <a:rPr lang="zh-CN" altLang="en-US" sz="1400" dirty="0">
                <a:cs typeface="+mn-ea"/>
                <a:sym typeface="+mn-lt"/>
              </a:rPr>
              <a:t>位于发动机点火器中</a:t>
            </a:r>
            <a:r>
              <a:rPr lang="zh-CN" altLang="en-US" sz="1400" dirty="0" smtClean="0">
                <a:cs typeface="+mn-ea"/>
                <a:sym typeface="+mn-lt"/>
              </a:rPr>
              <a:t>，电动汽车多</a:t>
            </a:r>
            <a:r>
              <a:rPr lang="zh-CN" altLang="en-US" sz="1400" dirty="0">
                <a:cs typeface="+mn-ea"/>
                <a:sym typeface="+mn-lt"/>
              </a:rPr>
              <a:t>了电池、电机、电控三大核心器件以及电空调驱动、车载充电器等电力电子器件，所需要的功率级别更高</a:t>
            </a:r>
            <a:r>
              <a:rPr lang="zh-CN" altLang="en-US" sz="1400" dirty="0" smtClean="0">
                <a:cs typeface="+mn-ea"/>
                <a:sym typeface="+mn-lt"/>
              </a:rPr>
              <a:t>。其中，用于电驱的</a:t>
            </a:r>
            <a:r>
              <a:rPr lang="en-US" altLang="zh-CN" sz="1400" dirty="0" smtClean="0">
                <a:cs typeface="+mn-ea"/>
                <a:sym typeface="+mn-lt"/>
              </a:rPr>
              <a:t>IGBT</a:t>
            </a:r>
            <a:r>
              <a:rPr lang="zh-CN" altLang="en-US" sz="1400" dirty="0">
                <a:cs typeface="+mn-ea"/>
                <a:sym typeface="+mn-lt"/>
              </a:rPr>
              <a:t>决定电动车最大输出功率和扭矩等核心</a:t>
            </a:r>
            <a:r>
              <a:rPr lang="zh-CN" altLang="en-US" sz="1400" dirty="0" smtClean="0">
                <a:cs typeface="+mn-ea"/>
                <a:sym typeface="+mn-lt"/>
              </a:rPr>
              <a:t>指标，是影响电动汽车性能的关键设备。</a:t>
            </a:r>
            <a:endParaRPr lang="zh-CN" altLang="en-US" sz="1400" dirty="0" smtClean="0">
              <a:cs typeface="+mn-ea"/>
              <a:sym typeface="+mn-lt"/>
            </a:endParaRPr>
          </a:p>
        </p:txBody>
      </p:sp>
      <p:sp>
        <p:nvSpPr>
          <p:cNvPr id="47" name="矩形 46"/>
          <p:cNvSpPr/>
          <p:nvPr/>
        </p:nvSpPr>
        <p:spPr>
          <a:xfrm>
            <a:off x="7966620" y="2141891"/>
            <a:ext cx="3888432"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纯电动汽车新增半导体用量中大部分为功率半导体</a:t>
            </a:r>
            <a:endParaRPr lang="zh-CN" altLang="en-US" sz="1200" b="1" dirty="0">
              <a:solidFill>
                <a:srgbClr val="E10000"/>
              </a:solidFill>
              <a:latin typeface="微软雅黑" panose="020B0503020204020204" pitchFamily="34" charset="-122"/>
              <a:ea typeface="微软雅黑" panose="020B0503020204020204" pitchFamily="34" charset="-122"/>
            </a:endParaRPr>
          </a:p>
        </p:txBody>
      </p:sp>
      <p:pic>
        <p:nvPicPr>
          <p:cNvPr id="14" name="图片 13"/>
          <p:cNvPicPr/>
          <p:nvPr/>
        </p:nvPicPr>
        <p:blipFill>
          <a:blip r:embed="rId1">
            <a:extLst>
              <a:ext uri="{28A0092B-C50C-407E-A947-70E740481C1C}">
                <a14:useLocalDpi xmlns:a14="http://schemas.microsoft.com/office/drawing/2010/main" val="0"/>
              </a:ext>
            </a:extLst>
          </a:blip>
          <a:srcRect/>
          <a:stretch>
            <a:fillRect/>
          </a:stretch>
        </p:blipFill>
        <p:spPr bwMode="auto">
          <a:xfrm>
            <a:off x="703088" y="4835902"/>
            <a:ext cx="2987094" cy="1702089"/>
          </a:xfrm>
          <a:prstGeom prst="rect">
            <a:avLst/>
          </a:prstGeom>
          <a:noFill/>
          <a:ln>
            <a:noFill/>
          </a:ln>
        </p:spPr>
      </p:pic>
      <p:sp>
        <p:nvSpPr>
          <p:cNvPr id="15" name="矩形 14"/>
          <p:cNvSpPr/>
          <p:nvPr/>
        </p:nvSpPr>
        <p:spPr>
          <a:xfrm>
            <a:off x="842466" y="4590638"/>
            <a:ext cx="2708339"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a:solidFill>
                  <a:srgbClr val="E10000"/>
                </a:solidFill>
                <a:latin typeface="微软雅黑" panose="020B0503020204020204" pitchFamily="34" charset="-122"/>
                <a:ea typeface="微软雅黑" panose="020B0503020204020204" pitchFamily="34" charset="-122"/>
              </a:rPr>
              <a:t>2030</a:t>
            </a:r>
            <a:r>
              <a:rPr lang="zh-CN" altLang="en-US" sz="1200" b="1" dirty="0">
                <a:solidFill>
                  <a:srgbClr val="E10000"/>
                </a:solidFill>
                <a:latin typeface="微软雅黑" panose="020B0503020204020204" pitchFamily="34" charset="-122"/>
                <a:ea typeface="微软雅黑" panose="020B0503020204020204" pitchFamily="34" charset="-122"/>
              </a:rPr>
              <a:t>年全球插电式混动</a:t>
            </a:r>
            <a:r>
              <a:rPr lang="en-US" altLang="zh-CN" sz="1200" b="1" dirty="0">
                <a:solidFill>
                  <a:srgbClr val="E10000"/>
                </a:solidFill>
                <a:latin typeface="微软雅黑" panose="020B0503020204020204" pitchFamily="34" charset="-122"/>
                <a:ea typeface="微软雅黑" panose="020B0503020204020204" pitchFamily="34" charset="-122"/>
              </a:rPr>
              <a:t>+</a:t>
            </a:r>
            <a:r>
              <a:rPr lang="zh-CN" altLang="en-US" sz="1200" b="1" dirty="0">
                <a:solidFill>
                  <a:srgbClr val="E10000"/>
                </a:solidFill>
                <a:latin typeface="微软雅黑" panose="020B0503020204020204" pitchFamily="34" charset="-122"/>
                <a:ea typeface="微软雅黑" panose="020B0503020204020204" pitchFamily="34" charset="-122"/>
              </a:rPr>
              <a:t>纯电动车出货量有望达</a:t>
            </a:r>
            <a:r>
              <a:rPr lang="en-US" altLang="zh-CN" sz="1200" b="1" dirty="0">
                <a:solidFill>
                  <a:srgbClr val="E10000"/>
                </a:solidFill>
                <a:latin typeface="微软雅黑" panose="020B0503020204020204" pitchFamily="34" charset="-122"/>
                <a:ea typeface="微软雅黑" panose="020B0503020204020204" pitchFamily="34" charset="-122"/>
              </a:rPr>
              <a:t>3,600</a:t>
            </a:r>
            <a:r>
              <a:rPr lang="zh-CN" altLang="en-US" sz="1200" b="1" dirty="0">
                <a:solidFill>
                  <a:srgbClr val="E10000"/>
                </a:solidFill>
                <a:latin typeface="微软雅黑" panose="020B0503020204020204" pitchFamily="34" charset="-122"/>
                <a:ea typeface="微软雅黑" panose="020B0503020204020204" pitchFamily="34" charset="-122"/>
              </a:rPr>
              <a:t>万台</a:t>
            </a:r>
            <a:endParaRPr lang="zh-CN" altLang="en-US" sz="1200" b="1" dirty="0">
              <a:solidFill>
                <a:srgbClr val="E10000"/>
              </a:solidFill>
              <a:latin typeface="微软雅黑" panose="020B0503020204020204" pitchFamily="34" charset="-122"/>
              <a:ea typeface="微软雅黑" panose="020B0503020204020204" pitchFamily="34" charset="-122"/>
            </a:endParaRPr>
          </a:p>
        </p:txBody>
      </p:sp>
      <p:pic>
        <p:nvPicPr>
          <p:cNvPr id="17" name="图片 1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5553" y="4835902"/>
            <a:ext cx="3147060" cy="1638935"/>
          </a:xfrm>
          <a:prstGeom prst="rect">
            <a:avLst/>
          </a:prstGeom>
          <a:noFill/>
          <a:ln>
            <a:noFill/>
          </a:ln>
        </p:spPr>
      </p:pic>
      <p:sp>
        <p:nvSpPr>
          <p:cNvPr id="18" name="矩形 17"/>
          <p:cNvSpPr/>
          <p:nvPr/>
        </p:nvSpPr>
        <p:spPr>
          <a:xfrm>
            <a:off x="4208221" y="4590638"/>
            <a:ext cx="3154711"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随着电气化水平的提高，单车功率半导体价值量持续提升</a:t>
            </a:r>
            <a:endParaRPr lang="zh-CN" altLang="en-US" sz="1200" b="1" dirty="0">
              <a:solidFill>
                <a:srgbClr val="E10000"/>
              </a:solidFill>
              <a:latin typeface="微软雅黑" panose="020B0503020204020204" pitchFamily="34" charset="-122"/>
              <a:ea typeface="微软雅黑" panose="020B0503020204020204" pitchFamily="34" charset="-122"/>
            </a:endParaRPr>
          </a:p>
        </p:txBody>
      </p:sp>
      <p:pic>
        <p:nvPicPr>
          <p:cNvPr id="19" name="图片 18"/>
          <p:cNvPicPr/>
          <p:nvPr/>
        </p:nvPicPr>
        <p:blipFill>
          <a:blip r:embed="rId3">
            <a:extLst>
              <a:ext uri="{28A0092B-C50C-407E-A947-70E740481C1C}">
                <a14:useLocalDpi xmlns:a14="http://schemas.microsoft.com/office/drawing/2010/main" val="0"/>
              </a:ext>
            </a:extLst>
          </a:blip>
          <a:srcRect/>
          <a:stretch>
            <a:fillRect/>
          </a:stretch>
        </p:blipFill>
        <p:spPr bwMode="auto">
          <a:xfrm>
            <a:off x="4435233" y="2437569"/>
            <a:ext cx="3147060" cy="1793240"/>
          </a:xfrm>
          <a:prstGeom prst="rect">
            <a:avLst/>
          </a:prstGeom>
          <a:noFill/>
          <a:ln>
            <a:noFill/>
          </a:ln>
        </p:spPr>
      </p:pic>
      <p:pic>
        <p:nvPicPr>
          <p:cNvPr id="4" name="图片 3"/>
          <p:cNvPicPr>
            <a:picLocks noChangeAspect="1"/>
          </p:cNvPicPr>
          <p:nvPr/>
        </p:nvPicPr>
        <p:blipFill>
          <a:blip r:embed="rId4"/>
          <a:stretch>
            <a:fillRect/>
          </a:stretch>
        </p:blipFill>
        <p:spPr>
          <a:xfrm>
            <a:off x="264727" y="2243316"/>
            <a:ext cx="4283369" cy="2002835"/>
          </a:xfrm>
          <a:prstGeom prst="rect">
            <a:avLst/>
          </a:prstGeom>
        </p:spPr>
      </p:pic>
      <p:sp>
        <p:nvSpPr>
          <p:cNvPr id="20" name="矩形 19"/>
          <p:cNvSpPr/>
          <p:nvPr/>
        </p:nvSpPr>
        <p:spPr>
          <a:xfrm>
            <a:off x="4654593" y="2132530"/>
            <a:ext cx="2708339"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a:solidFill>
                  <a:srgbClr val="E10000"/>
                </a:solidFill>
                <a:latin typeface="微软雅黑" panose="020B0503020204020204" pitchFamily="34" charset="-122"/>
                <a:ea typeface="微软雅黑" panose="020B0503020204020204" pitchFamily="34" charset="-122"/>
              </a:rPr>
              <a:t>IGBT</a:t>
            </a:r>
            <a:r>
              <a:rPr lang="zh-CN" altLang="en-US" sz="1200" b="1" dirty="0">
                <a:solidFill>
                  <a:srgbClr val="E10000"/>
                </a:solidFill>
                <a:latin typeface="微软雅黑" panose="020B0503020204020204" pitchFamily="34" charset="-122"/>
                <a:ea typeface="微软雅黑" panose="020B0503020204020204" pitchFamily="34" charset="-122"/>
              </a:rPr>
              <a:t>在电机控制器成本中占比较高</a:t>
            </a:r>
            <a:endParaRPr lang="zh-CN" altLang="en-US" sz="1200" b="1" dirty="0">
              <a:solidFill>
                <a:srgbClr val="E10000"/>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7587078" y="4452181"/>
          <a:ext cx="4339982" cy="2026104"/>
        </p:xfrm>
        <a:graphic>
          <a:graphicData uri="http://schemas.openxmlformats.org/drawingml/2006/table">
            <a:tbl>
              <a:tblPr firstRow="1" firstCol="1" bandRow="1"/>
              <a:tblGrid>
                <a:gridCol w="1208251"/>
                <a:gridCol w="602389"/>
                <a:gridCol w="631901"/>
                <a:gridCol w="637110"/>
                <a:gridCol w="637110"/>
                <a:gridCol w="623221"/>
              </a:tblGrid>
              <a:tr h="312536">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型号</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结构</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IC(nom) / IF(nom)</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VCE(sat) Tvj=25°C typ </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V</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VCES Tvj=25°C typ </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V</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价格</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（美元</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个）</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FF300R08W2P2_B11A</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半桥</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89.85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FF450R08A03P2</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半桥</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266.35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FS650R08A4P2</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六单元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562.75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FS770R08A6P2B</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六单元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770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FS950R08A6P2B</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六单元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889.53</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FS380R12A6T4B</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六单元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380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840</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2" name="矩形 21"/>
          <p:cNvSpPr/>
          <p:nvPr/>
        </p:nvSpPr>
        <p:spPr>
          <a:xfrm>
            <a:off x="7795287" y="4152930"/>
            <a:ext cx="3984727"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以英飞凌为例，功率等级的不断提升价格也水涨船高</a:t>
            </a:r>
            <a:endParaRPr lang="zh-CN" altLang="en-US" sz="1200" b="1" dirty="0">
              <a:solidFill>
                <a:srgbClr val="E10000"/>
              </a:solidFill>
              <a:latin typeface="微软雅黑" panose="020B0503020204020204" pitchFamily="34" charset="-122"/>
              <a:ea typeface="微软雅黑" panose="020B0503020204020204" pitchFamily="34" charset="-122"/>
            </a:endParaRPr>
          </a:p>
        </p:txBody>
      </p:sp>
      <p:pic>
        <p:nvPicPr>
          <p:cNvPr id="23" name="图片 2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5893" y="2356308"/>
            <a:ext cx="3147060" cy="179514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mn-lt"/>
              </a:rPr>
              <a:t>02</a:t>
            </a:r>
            <a:endParaRPr lang="zh-CN" altLang="en-US" dirty="0">
              <a:sym typeface="+mn-lt"/>
            </a:endParaRPr>
          </a:p>
        </p:txBody>
      </p:sp>
      <p:sp>
        <p:nvSpPr>
          <p:cNvPr id="31" name="TextBox 33"/>
          <p:cNvSpPr/>
          <p:nvPr/>
        </p:nvSpPr>
        <p:spPr bwMode="auto">
          <a:xfrm>
            <a:off x="723956" y="6458097"/>
            <a:ext cx="20420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资料来源</a:t>
            </a:r>
            <a:r>
              <a:rPr lang="zh-CN" altLang="en-US" sz="800" dirty="0" smtClean="0">
                <a:solidFill>
                  <a:schemeClr val="bg1">
                    <a:lumMod val="50000"/>
                  </a:schemeClr>
                </a:solidFill>
                <a:latin typeface="+mn-lt"/>
                <a:ea typeface="+mn-ea"/>
                <a:cs typeface="+mn-ea"/>
                <a:sym typeface="+mn-lt"/>
              </a:rPr>
              <a:t>：英飞凌公告，长江证券研究所</a:t>
            </a:r>
            <a:endParaRPr lang="zh-CN" altLang="en-US" sz="800" dirty="0">
              <a:solidFill>
                <a:schemeClr val="bg1">
                  <a:lumMod val="50000"/>
                </a:schemeClr>
              </a:solidFill>
              <a:latin typeface="+mn-lt"/>
              <a:ea typeface="+mn-ea"/>
              <a:cs typeface="+mn-ea"/>
              <a:sym typeface="+mn-lt"/>
            </a:endParaRPr>
          </a:p>
        </p:txBody>
      </p:sp>
      <p:sp>
        <p:nvSpPr>
          <p:cNvPr id="32" name="文本框 31"/>
          <p:cNvSpPr txBox="1"/>
          <p:nvPr/>
        </p:nvSpPr>
        <p:spPr>
          <a:xfrm>
            <a:off x="1522658" y="381164"/>
            <a:ext cx="8388178" cy="584775"/>
          </a:xfrm>
          <a:prstGeom prst="rect">
            <a:avLst/>
          </a:prstGeom>
          <a:noFill/>
        </p:spPr>
        <p:txBody>
          <a:bodyPr wrap="square" rtlCol="0">
            <a:spAutoFit/>
          </a:bodyPr>
          <a:lstStyle/>
          <a:p>
            <a:r>
              <a:rPr lang="zh-CN" altLang="en-US" sz="3200" b="1" dirty="0">
                <a:solidFill>
                  <a:srgbClr val="E10000"/>
                </a:solidFill>
                <a:latin typeface="Arial" panose="020B0604020202020204" pitchFamily="34" charset="0"/>
                <a:ea typeface="微软雅黑" panose="020B0503020204020204" pitchFamily="34" charset="-122"/>
                <a:cs typeface="Arial" panose="020B0604020202020204" pitchFamily="34" charset="0"/>
              </a:rPr>
              <a:t>功率半导体：乘新能源浪潮，趁势而起</a:t>
            </a:r>
            <a:endParaRPr lang="zh-CN" altLang="en-US" sz="3200" b="1" dirty="0">
              <a:solidFill>
                <a:srgbClr val="E1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矩形 15"/>
          <p:cNvSpPr/>
          <p:nvPr/>
        </p:nvSpPr>
        <p:spPr>
          <a:xfrm>
            <a:off x="248542" y="1070498"/>
            <a:ext cx="11318477" cy="738664"/>
          </a:xfrm>
          <a:prstGeom prst="rect">
            <a:avLst/>
          </a:prstGeom>
        </p:spPr>
        <p:txBody>
          <a:bodyPr wrap="square">
            <a:spAutoFit/>
          </a:bodyPr>
          <a:lstStyle/>
          <a:p>
            <a:r>
              <a:rPr lang="zh-CN" altLang="en-US" sz="1400" b="1" dirty="0">
                <a:cs typeface="+mn-ea"/>
                <a:sym typeface="+mn-lt"/>
              </a:rPr>
              <a:t>新能源产业链的发电端（光伏、风电）和储能也将为功率半导体带来强劲市场增长动能。</a:t>
            </a:r>
            <a:r>
              <a:rPr lang="zh-CN" altLang="en-US" sz="1400" dirty="0">
                <a:cs typeface="+mn-ea"/>
                <a:sym typeface="+mn-lt"/>
              </a:rPr>
              <a:t>据英飞凌，基于零排放假设下</a:t>
            </a:r>
            <a:r>
              <a:rPr lang="en-US" altLang="zh-CN" sz="1400" dirty="0">
                <a:cs typeface="+mn-ea"/>
                <a:sym typeface="+mn-lt"/>
              </a:rPr>
              <a:t>2021~2030</a:t>
            </a:r>
            <a:r>
              <a:rPr lang="zh-CN" altLang="en-US" sz="1400" dirty="0">
                <a:cs typeface="+mn-ea"/>
                <a:sym typeface="+mn-lt"/>
              </a:rPr>
              <a:t>年光伏</a:t>
            </a:r>
            <a:r>
              <a:rPr lang="en-US" altLang="zh-CN" sz="1400" dirty="0">
                <a:cs typeface="+mn-ea"/>
                <a:sym typeface="+mn-lt"/>
              </a:rPr>
              <a:t>/</a:t>
            </a:r>
            <a:r>
              <a:rPr lang="zh-CN" altLang="en-US" sz="1400" dirty="0">
                <a:cs typeface="+mn-ea"/>
                <a:sym typeface="+mn-lt"/>
              </a:rPr>
              <a:t>风电</a:t>
            </a:r>
            <a:r>
              <a:rPr lang="en-US" altLang="zh-CN" sz="1400" dirty="0">
                <a:cs typeface="+mn-ea"/>
                <a:sym typeface="+mn-lt"/>
              </a:rPr>
              <a:t>/</a:t>
            </a:r>
            <a:r>
              <a:rPr lang="zh-CN" altLang="en-US" sz="1400" dirty="0">
                <a:cs typeface="+mn-ea"/>
                <a:sym typeface="+mn-lt"/>
              </a:rPr>
              <a:t>储能年新增装机量或将达</a:t>
            </a:r>
            <a:r>
              <a:rPr lang="en-US" altLang="zh-CN" sz="1400" dirty="0">
                <a:cs typeface="+mn-ea"/>
                <a:sym typeface="+mn-lt"/>
              </a:rPr>
              <a:t>420/240/33GW</a:t>
            </a:r>
            <a:r>
              <a:rPr lang="zh-CN" altLang="en-US" sz="1400" dirty="0">
                <a:cs typeface="+mn-ea"/>
                <a:sym typeface="+mn-lt"/>
              </a:rPr>
              <a:t>，其中功率半导体成本约为</a:t>
            </a:r>
            <a:r>
              <a:rPr lang="en-US" altLang="zh-CN" sz="1400" dirty="0">
                <a:cs typeface="+mn-ea"/>
                <a:sym typeface="+mn-lt"/>
              </a:rPr>
              <a:t>2~5/2~3.5/2.5~3.5</a:t>
            </a:r>
            <a:r>
              <a:rPr lang="zh-CN" altLang="en-US" sz="1400" dirty="0">
                <a:cs typeface="+mn-ea"/>
                <a:sym typeface="+mn-lt"/>
              </a:rPr>
              <a:t>百万欧元</a:t>
            </a:r>
            <a:r>
              <a:rPr lang="en-US" altLang="zh-CN" sz="1400" dirty="0">
                <a:cs typeface="+mn-ea"/>
                <a:sym typeface="+mn-lt"/>
              </a:rPr>
              <a:t>/GW</a:t>
            </a:r>
            <a:r>
              <a:rPr lang="zh-CN" altLang="en-US" sz="1400" dirty="0">
                <a:cs typeface="+mn-ea"/>
                <a:sym typeface="+mn-lt"/>
              </a:rPr>
              <a:t>，对应功率半导体市场规模或将达</a:t>
            </a:r>
            <a:r>
              <a:rPr lang="en-US" altLang="zh-CN" sz="1400" dirty="0">
                <a:cs typeface="+mn-ea"/>
                <a:sym typeface="+mn-lt"/>
              </a:rPr>
              <a:t>8.4~21/4.8~8.4/0.83~1.16/</a:t>
            </a:r>
            <a:r>
              <a:rPr lang="zh-CN" altLang="en-US" sz="1400" dirty="0">
                <a:cs typeface="+mn-ea"/>
                <a:sym typeface="+mn-lt"/>
              </a:rPr>
              <a:t>亿欧元。</a:t>
            </a:r>
            <a:endParaRPr lang="zh-CN" altLang="en-US" sz="1400" dirty="0" smtClean="0">
              <a:cs typeface="+mn-ea"/>
              <a:sym typeface="+mn-lt"/>
            </a:endParaRPr>
          </a:p>
        </p:txBody>
      </p:sp>
      <p:graphicFrame>
        <p:nvGraphicFramePr>
          <p:cNvPr id="8" name="表格 7"/>
          <p:cNvGraphicFramePr>
            <a:graphicFrameLocks noGrp="1"/>
          </p:cNvGraphicFramePr>
          <p:nvPr/>
        </p:nvGraphicFramePr>
        <p:xfrm>
          <a:off x="7390552" y="2464361"/>
          <a:ext cx="4464504" cy="3049758"/>
        </p:xfrm>
        <a:graphic>
          <a:graphicData uri="http://schemas.openxmlformats.org/drawingml/2006/table">
            <a:tbl>
              <a:tblPr firstRow="1" firstCol="1" bandRow="1"/>
              <a:tblGrid>
                <a:gridCol w="558063"/>
                <a:gridCol w="558063"/>
                <a:gridCol w="558063"/>
                <a:gridCol w="558063"/>
                <a:gridCol w="558063"/>
                <a:gridCol w="558063"/>
                <a:gridCol w="558063"/>
                <a:gridCol w="558063"/>
              </a:tblGrid>
              <a:tr h="0">
                <a:tc rowSpan="2">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领域</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年新增装机</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2021~2030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年新增装机量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基于零排放假设的</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2021~2030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年年新增装机量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每</a:t>
                      </a:r>
                      <a:r>
                        <a:rPr lang="en-US"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功率半导体成本</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（百万欧元</a:t>
                      </a:r>
                      <a:r>
                        <a:rPr lang="en-US"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gridSpan="3">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对应功率半导体成本（百万欧元）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hMerge="1">
                  <a:tcPr/>
                </a:tc>
                <a:tc hMerge="1">
                  <a:tcPr/>
                </a:tc>
              </a:tr>
              <a:tr h="0">
                <a:tc vMerge="1">
                  <a:tcPr/>
                </a:tc>
                <a:tc vMerge="1">
                  <a:tcPr/>
                </a:tc>
                <a:tc vMerge="1">
                  <a:tcPr/>
                </a:tc>
                <a:tc vMerge="1">
                  <a:tcPr/>
                </a:tc>
                <a:tc vMerge="1">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年新增装机</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2021~2030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年年新增装机量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基于零排放假设的</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2021~2030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年年新增装机量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r>
              <a:tr h="772746">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光伏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134</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240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420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268~670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480~1200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840~2100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r>
              <a:tr h="772746">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风电</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114</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240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2~3.5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228~399</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220~385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480~840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2746">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储能</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22</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33</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2.5~3.5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13~18</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55~77</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83~116</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矩形 17"/>
          <p:cNvSpPr/>
          <p:nvPr/>
        </p:nvSpPr>
        <p:spPr>
          <a:xfrm>
            <a:off x="1701924" y="2147966"/>
            <a:ext cx="10081124"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rgbClr val="E10000"/>
                </a:solidFill>
                <a:latin typeface="微软雅黑" panose="020B0503020204020204" pitchFamily="34" charset="-122"/>
                <a:ea typeface="微软雅黑" panose="020B0503020204020204" pitchFamily="34" charset="-122"/>
              </a:rPr>
              <a:t>新能源发电端</a:t>
            </a:r>
            <a:r>
              <a:rPr lang="en-US" altLang="zh-CN" sz="1400" b="1" dirty="0">
                <a:solidFill>
                  <a:srgbClr val="E10000"/>
                </a:solidFill>
                <a:latin typeface="微软雅黑" panose="020B0503020204020204" pitchFamily="34" charset="-122"/>
                <a:ea typeface="微软雅黑" panose="020B0503020204020204" pitchFamily="34" charset="-122"/>
              </a:rPr>
              <a:t>+</a:t>
            </a:r>
            <a:r>
              <a:rPr lang="zh-CN" altLang="en-US" sz="1400" b="1" dirty="0">
                <a:solidFill>
                  <a:srgbClr val="E10000"/>
                </a:solidFill>
                <a:latin typeface="微软雅黑" panose="020B0503020204020204" pitchFamily="34" charset="-122"/>
                <a:ea typeface="微软雅黑" panose="020B0503020204020204" pitchFamily="34" charset="-122"/>
              </a:rPr>
              <a:t>储能的年装机量预测与对应功率半导体市场预测</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405780" y="2450553"/>
            <a:ext cx="6831827" cy="306356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9" y="-4837"/>
            <a:ext cx="12190723" cy="6859313"/>
          </a:xfrm>
          <a:prstGeom prst="rect">
            <a:avLst/>
          </a:prstGeom>
        </p:spPr>
      </p:pic>
      <p:sp>
        <p:nvSpPr>
          <p:cNvPr id="6" name="文本框 5"/>
          <p:cNvSpPr txBox="1"/>
          <p:nvPr/>
        </p:nvSpPr>
        <p:spPr>
          <a:xfrm>
            <a:off x="3301986" y="1445703"/>
            <a:ext cx="1752506" cy="873957"/>
          </a:xfrm>
          <a:prstGeom prst="rect">
            <a:avLst/>
          </a:prstGeom>
          <a:noFill/>
        </p:spPr>
        <p:txBody>
          <a:bodyPr wrap="square" rtlCol="0">
            <a:spAutoFit/>
          </a:bodyPr>
          <a:lstStyle/>
          <a:p>
            <a:r>
              <a:rPr lang="zh-CN" altLang="en-US" sz="5080" b="1" dirty="0">
                <a:solidFill>
                  <a:schemeClr val="bg1">
                    <a:lumMod val="50000"/>
                  </a:schemeClr>
                </a:solidFill>
                <a:cs typeface="+mn-ea"/>
                <a:sym typeface="+mn-lt"/>
              </a:rPr>
              <a:t>目 录</a:t>
            </a:r>
            <a:endParaRPr lang="zh-CN" altLang="en-US" sz="5080" b="1" dirty="0">
              <a:solidFill>
                <a:schemeClr val="bg1">
                  <a:lumMod val="50000"/>
                </a:schemeClr>
              </a:solidFill>
              <a:cs typeface="+mn-ea"/>
              <a:sym typeface="+mn-lt"/>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556" y="3569667"/>
            <a:ext cx="761959" cy="390216"/>
          </a:xfrm>
          <a:prstGeom prst="rect">
            <a:avLst/>
          </a:prstGeom>
        </p:spPr>
      </p:pic>
      <p:sp>
        <p:nvSpPr>
          <p:cNvPr id="11" name="文本框 10"/>
          <p:cNvSpPr txBox="1"/>
          <p:nvPr/>
        </p:nvSpPr>
        <p:spPr>
          <a:xfrm>
            <a:off x="3503179" y="3553084"/>
            <a:ext cx="533370" cy="417935"/>
          </a:xfrm>
          <a:prstGeom prst="rect">
            <a:avLst/>
          </a:prstGeom>
          <a:noFill/>
        </p:spPr>
        <p:txBody>
          <a:bodyPr wrap="square" rtlCol="0">
            <a:spAutoFit/>
          </a:bodyPr>
          <a:lstStyle/>
          <a:p>
            <a:r>
              <a:rPr lang="en-US" altLang="zh-CN" sz="2115" b="1" i="1" dirty="0" smtClean="0">
                <a:solidFill>
                  <a:schemeClr val="bg1"/>
                </a:solidFill>
                <a:cs typeface="+mn-ea"/>
                <a:sym typeface="+mn-lt"/>
              </a:rPr>
              <a:t>02</a:t>
            </a:r>
            <a:endParaRPr lang="zh-CN" altLang="en-US" sz="2115" b="1" i="1" dirty="0">
              <a:solidFill>
                <a:schemeClr val="bg1"/>
              </a:solidFill>
              <a:cs typeface="+mn-ea"/>
              <a:sym typeface="+mn-lt"/>
            </a:endParaRPr>
          </a:p>
        </p:txBody>
      </p:sp>
      <p:sp>
        <p:nvSpPr>
          <p:cNvPr id="13" name="文本框 12"/>
          <p:cNvSpPr txBox="1"/>
          <p:nvPr/>
        </p:nvSpPr>
        <p:spPr>
          <a:xfrm>
            <a:off x="4377944" y="3513655"/>
            <a:ext cx="6973052" cy="483209"/>
          </a:xfrm>
          <a:prstGeom prst="rect">
            <a:avLst/>
          </a:prstGeom>
          <a:noFill/>
        </p:spPr>
        <p:txBody>
          <a:bodyPr wrap="square" rtlCol="0">
            <a:spAutoFit/>
          </a:bodyPr>
          <a:lstStyle/>
          <a:p>
            <a:r>
              <a:rPr lang="zh-CN" altLang="en-US" sz="2540" b="1" dirty="0">
                <a:solidFill>
                  <a:srgbClr val="E10000"/>
                </a:solidFill>
                <a:cs typeface="+mn-ea"/>
                <a:sym typeface="+mn-lt"/>
              </a:rPr>
              <a:t>功率半导体：电车动力心脏</a:t>
            </a:r>
            <a:endParaRPr lang="zh-CN" altLang="en-US" sz="2540" b="1" dirty="0">
              <a:solidFill>
                <a:srgbClr val="E10000"/>
              </a:solidFill>
              <a:cs typeface="+mn-ea"/>
              <a:sym typeface="+mn-lt"/>
            </a:endParaRPr>
          </a:p>
        </p:txBody>
      </p:sp>
      <p:pic>
        <p:nvPicPr>
          <p:cNvPr id="47" name="图片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280" y="4449397"/>
            <a:ext cx="761959" cy="390216"/>
          </a:xfrm>
          <a:prstGeom prst="rect">
            <a:avLst/>
          </a:prstGeom>
        </p:spPr>
      </p:pic>
      <p:sp>
        <p:nvSpPr>
          <p:cNvPr id="48" name="文本框 47"/>
          <p:cNvSpPr txBox="1"/>
          <p:nvPr/>
        </p:nvSpPr>
        <p:spPr>
          <a:xfrm>
            <a:off x="3491903" y="4432814"/>
            <a:ext cx="533370" cy="417935"/>
          </a:xfrm>
          <a:prstGeom prst="rect">
            <a:avLst/>
          </a:prstGeom>
          <a:noFill/>
        </p:spPr>
        <p:txBody>
          <a:bodyPr wrap="square" rtlCol="0">
            <a:spAutoFit/>
          </a:bodyPr>
          <a:lstStyle/>
          <a:p>
            <a:r>
              <a:rPr lang="en-US" altLang="zh-CN" sz="2115" b="1" i="1" dirty="0" smtClean="0">
                <a:solidFill>
                  <a:schemeClr val="bg1"/>
                </a:solidFill>
                <a:cs typeface="+mn-ea"/>
                <a:sym typeface="+mn-lt"/>
              </a:rPr>
              <a:t>03</a:t>
            </a:r>
            <a:endParaRPr lang="zh-CN" altLang="en-US" sz="2115" b="1" i="1" dirty="0">
              <a:solidFill>
                <a:schemeClr val="bg1"/>
              </a:solidFill>
              <a:cs typeface="+mn-ea"/>
              <a:sym typeface="+mn-lt"/>
            </a:endParaRPr>
          </a:p>
        </p:txBody>
      </p:sp>
      <p:sp>
        <p:nvSpPr>
          <p:cNvPr id="49" name="文本框 48"/>
          <p:cNvSpPr txBox="1"/>
          <p:nvPr/>
        </p:nvSpPr>
        <p:spPr>
          <a:xfrm>
            <a:off x="4366668" y="4388131"/>
            <a:ext cx="6048224" cy="483209"/>
          </a:xfrm>
          <a:prstGeom prst="rect">
            <a:avLst/>
          </a:prstGeom>
          <a:noFill/>
        </p:spPr>
        <p:txBody>
          <a:bodyPr wrap="square" rtlCol="0">
            <a:spAutoFit/>
          </a:bodyPr>
          <a:lstStyle/>
          <a:p>
            <a:r>
              <a:rPr lang="zh-CN" altLang="en-US" sz="2540" b="1" dirty="0" smtClean="0">
                <a:solidFill>
                  <a:srgbClr val="E10000"/>
                </a:solidFill>
                <a:cs typeface="+mn-ea"/>
                <a:sym typeface="+mn-lt"/>
              </a:rPr>
              <a:t>迈向智能化：算力为先，传感为基</a:t>
            </a:r>
            <a:endParaRPr lang="zh-CN" altLang="en-US" sz="2540" b="1" dirty="0">
              <a:solidFill>
                <a:srgbClr val="E10000"/>
              </a:solidFill>
              <a:cs typeface="+mn-ea"/>
              <a:sym typeface="+mn-lt"/>
            </a:endParaRPr>
          </a:p>
        </p:txBody>
      </p:sp>
      <p:pic>
        <p:nvPicPr>
          <p:cNvPr id="54" name="图片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556" y="5335106"/>
            <a:ext cx="761959" cy="390216"/>
          </a:xfrm>
          <a:prstGeom prst="rect">
            <a:avLst/>
          </a:prstGeom>
        </p:spPr>
      </p:pic>
      <p:sp>
        <p:nvSpPr>
          <p:cNvPr id="55" name="文本框 54"/>
          <p:cNvSpPr txBox="1"/>
          <p:nvPr/>
        </p:nvSpPr>
        <p:spPr>
          <a:xfrm>
            <a:off x="3503179" y="5318524"/>
            <a:ext cx="533370" cy="417935"/>
          </a:xfrm>
          <a:prstGeom prst="rect">
            <a:avLst/>
          </a:prstGeom>
          <a:noFill/>
        </p:spPr>
        <p:txBody>
          <a:bodyPr wrap="square" rtlCol="0">
            <a:spAutoFit/>
          </a:bodyPr>
          <a:lstStyle/>
          <a:p>
            <a:r>
              <a:rPr lang="en-US" altLang="zh-CN" sz="2115" b="1" i="1" dirty="0" smtClean="0">
                <a:solidFill>
                  <a:schemeClr val="bg1"/>
                </a:solidFill>
                <a:cs typeface="+mn-ea"/>
                <a:sym typeface="+mn-lt"/>
              </a:rPr>
              <a:t>04</a:t>
            </a:r>
            <a:endParaRPr lang="zh-CN" altLang="en-US" sz="2115" b="1" i="1" dirty="0">
              <a:solidFill>
                <a:schemeClr val="bg1"/>
              </a:solidFill>
              <a:cs typeface="+mn-ea"/>
              <a:sym typeface="+mn-lt"/>
            </a:endParaRPr>
          </a:p>
        </p:txBody>
      </p:sp>
      <p:sp>
        <p:nvSpPr>
          <p:cNvPr id="56" name="文本框 55"/>
          <p:cNvSpPr txBox="1"/>
          <p:nvPr/>
        </p:nvSpPr>
        <p:spPr>
          <a:xfrm>
            <a:off x="4377944" y="5262608"/>
            <a:ext cx="5892932" cy="483209"/>
          </a:xfrm>
          <a:prstGeom prst="rect">
            <a:avLst/>
          </a:prstGeom>
          <a:noFill/>
        </p:spPr>
        <p:txBody>
          <a:bodyPr wrap="square" rtlCol="0">
            <a:spAutoFit/>
          </a:bodyPr>
          <a:lstStyle/>
          <a:p>
            <a:r>
              <a:rPr lang="zh-CN" altLang="en-US" sz="2540" b="1" dirty="0" smtClean="0">
                <a:solidFill>
                  <a:srgbClr val="E10000"/>
                </a:solidFill>
                <a:cs typeface="+mn-ea"/>
                <a:sym typeface="+mn-lt"/>
              </a:rPr>
              <a:t>智能汽车引导前行，半导体国产化提速</a:t>
            </a:r>
            <a:endParaRPr lang="zh-CN" altLang="en-US" sz="2540" b="1" dirty="0">
              <a:solidFill>
                <a:srgbClr val="E10000"/>
              </a:solidFill>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556" y="2711677"/>
            <a:ext cx="761959" cy="390216"/>
          </a:xfrm>
          <a:prstGeom prst="rect">
            <a:avLst/>
          </a:prstGeom>
        </p:spPr>
      </p:pic>
      <p:sp>
        <p:nvSpPr>
          <p:cNvPr id="18" name="文本框 17"/>
          <p:cNvSpPr txBox="1"/>
          <p:nvPr/>
        </p:nvSpPr>
        <p:spPr>
          <a:xfrm>
            <a:off x="3503179" y="2695094"/>
            <a:ext cx="533370" cy="417935"/>
          </a:xfrm>
          <a:prstGeom prst="rect">
            <a:avLst/>
          </a:prstGeom>
          <a:noFill/>
        </p:spPr>
        <p:txBody>
          <a:bodyPr wrap="square" rtlCol="0">
            <a:spAutoFit/>
          </a:bodyPr>
          <a:lstStyle/>
          <a:p>
            <a:r>
              <a:rPr lang="en-US" altLang="zh-CN" sz="2115" b="1" i="1" dirty="0">
                <a:solidFill>
                  <a:schemeClr val="bg1"/>
                </a:solidFill>
                <a:cs typeface="+mn-ea"/>
                <a:sym typeface="+mn-lt"/>
              </a:rPr>
              <a:t>01</a:t>
            </a:r>
            <a:endParaRPr lang="zh-CN" altLang="en-US" sz="2115" b="1" i="1" dirty="0">
              <a:solidFill>
                <a:schemeClr val="bg1"/>
              </a:solidFill>
              <a:cs typeface="+mn-ea"/>
              <a:sym typeface="+mn-lt"/>
            </a:endParaRPr>
          </a:p>
        </p:txBody>
      </p:sp>
      <p:sp>
        <p:nvSpPr>
          <p:cNvPr id="19" name="文本框 18"/>
          <p:cNvSpPr txBox="1"/>
          <p:nvPr/>
        </p:nvSpPr>
        <p:spPr>
          <a:xfrm>
            <a:off x="4377944" y="2639179"/>
            <a:ext cx="6973052" cy="483209"/>
          </a:xfrm>
          <a:prstGeom prst="rect">
            <a:avLst/>
          </a:prstGeom>
          <a:noFill/>
        </p:spPr>
        <p:txBody>
          <a:bodyPr wrap="square" rtlCol="0">
            <a:spAutoFit/>
          </a:bodyPr>
          <a:lstStyle/>
          <a:p>
            <a:r>
              <a:rPr lang="zh-CN" altLang="en-US" sz="2540" b="1" dirty="0">
                <a:solidFill>
                  <a:srgbClr val="E10000"/>
                </a:solidFill>
                <a:cs typeface="+mn-ea"/>
                <a:sym typeface="+mn-lt"/>
              </a:rPr>
              <a:t>全球缺芯：成长与供给的错配与机遇</a:t>
            </a:r>
            <a:endParaRPr lang="zh-CN" altLang="en-US" sz="2540" b="1" dirty="0">
              <a:solidFill>
                <a:srgbClr val="E10000"/>
              </a:solidFill>
              <a:cs typeface="+mn-ea"/>
              <a:sym typeface="+mn-lt"/>
            </a:endParaRPr>
          </a:p>
        </p:txBody>
      </p:sp>
      <p:graphicFrame>
        <p:nvGraphicFramePr>
          <p:cNvPr id="20" name="表格 19"/>
          <p:cNvGraphicFramePr>
            <a:graphicFrameLocks noGrp="1"/>
          </p:cNvGraphicFramePr>
          <p:nvPr/>
        </p:nvGraphicFramePr>
        <p:xfrm>
          <a:off x="6911969" y="236943"/>
          <a:ext cx="1905001" cy="838200"/>
        </p:xfrm>
        <a:graphic>
          <a:graphicData uri="http://schemas.openxmlformats.org/drawingml/2006/table">
            <a:tbl>
              <a:tblPr firstRow="1" bandRow="1">
                <a:tableStyleId>{5C22544A-7EE6-4342-B048-85BDC9FD1C3A}</a:tableStyleId>
              </a:tblPr>
              <a:tblGrid>
                <a:gridCol w="584741"/>
                <a:gridCol w="660130"/>
                <a:gridCol w="660130"/>
              </a:tblGrid>
              <a:tr h="419100">
                <a:tc gridSpan="3">
                  <a:txBody>
                    <a:bodyPr/>
                    <a:lstStyle/>
                    <a:p>
                      <a:pPr algn="ctr"/>
                      <a:r>
                        <a:rPr lang="en-US" altLang="zh-CN" sz="1600" dirty="0">
                          <a:solidFill>
                            <a:srgbClr val="7F7F7F"/>
                          </a:solidFill>
                          <a:latin typeface="微软雅黑" panose="020B0503020204020204" pitchFamily="34" charset="-122"/>
                          <a:ea typeface="微软雅黑" panose="020B0503020204020204" pitchFamily="34" charset="-122"/>
                        </a:rPr>
                        <a:t>• </a:t>
                      </a:r>
                      <a:r>
                        <a:rPr lang="zh-CN" altLang="en-US" sz="1600" dirty="0" smtClean="0">
                          <a:solidFill>
                            <a:srgbClr val="7F7F7F"/>
                          </a:solidFill>
                          <a:latin typeface="微软雅黑" panose="020B0503020204020204" pitchFamily="34" charset="-122"/>
                          <a:ea typeface="微软雅黑" panose="020B0503020204020204" pitchFamily="34" charset="-122"/>
                        </a:rPr>
                        <a:t>证券研究</a:t>
                      </a:r>
                      <a:r>
                        <a:rPr lang="zh-CN" altLang="en-US" sz="1600" dirty="0">
                          <a:solidFill>
                            <a:srgbClr val="7F7F7F"/>
                          </a:solidFill>
                          <a:latin typeface="微软雅黑" panose="020B0503020204020204" pitchFamily="34" charset="-122"/>
                          <a:ea typeface="微软雅黑" panose="020B0503020204020204" pitchFamily="34" charset="-122"/>
                        </a:rPr>
                        <a:t>报告 </a:t>
                      </a:r>
                      <a:r>
                        <a:rPr lang="en-US" altLang="zh-CN" sz="1600" dirty="0">
                          <a:solidFill>
                            <a:srgbClr val="7F7F7F"/>
                          </a:solidFill>
                          <a:latin typeface="微软雅黑" panose="020B0503020204020204" pitchFamily="34" charset="-122"/>
                          <a:ea typeface="微软雅黑" panose="020B0503020204020204" pitchFamily="34" charset="-122"/>
                        </a:rPr>
                        <a:t>•</a:t>
                      </a:r>
                      <a:endParaRPr lang="zh-CN" altLang="en-US" sz="1600" dirty="0">
                        <a:solidFill>
                          <a:srgbClr val="7F7F7F"/>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r>
              <a:tr h="419100">
                <a:tc>
                  <a:txBody>
                    <a:bodyPr/>
                    <a:lstStyle/>
                    <a:p>
                      <a:pPr algn="ctr"/>
                      <a:r>
                        <a:rPr lang="zh-CN" altLang="en-US" sz="1600" b="1" kern="1200" dirty="0">
                          <a:solidFill>
                            <a:srgbClr val="7F7F7F"/>
                          </a:solidFill>
                          <a:latin typeface="微软雅黑" panose="020B0503020204020204" pitchFamily="34" charset="-122"/>
                          <a:ea typeface="微软雅黑" panose="020B0503020204020204" pitchFamily="34" charset="-122"/>
                          <a:cs typeface="+mn-cs"/>
                        </a:rPr>
                        <a:t>评级</a:t>
                      </a:r>
                      <a:endParaRPr lang="zh-CN" altLang="en-US" sz="1600" b="1" kern="1200" dirty="0">
                        <a:solidFill>
                          <a:srgbClr val="7F7F7F"/>
                        </a:solidFill>
                        <a:latin typeface="微软雅黑" panose="020B0503020204020204" pitchFamily="34" charset="-122"/>
                        <a:ea typeface="微软雅黑" panose="020B0503020204020204" pitchFamily="34" charset="-122"/>
                        <a:cs typeface="+mn-cs"/>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600" b="1" dirty="0">
                          <a:solidFill>
                            <a:srgbClr val="7F7F7F"/>
                          </a:solidFill>
                          <a:latin typeface="微软雅黑" panose="020B0503020204020204" pitchFamily="34" charset="-122"/>
                          <a:ea typeface="微软雅黑" panose="020B0503020204020204" pitchFamily="34" charset="-122"/>
                        </a:rPr>
                        <a:t>买入</a:t>
                      </a:r>
                      <a:endParaRPr lang="zh-CN" altLang="en-US" sz="1600" b="1" dirty="0">
                        <a:solidFill>
                          <a:srgbClr val="7F7F7F"/>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600" b="1" kern="1200" dirty="0">
                          <a:solidFill>
                            <a:srgbClr val="7F7F7F"/>
                          </a:solidFill>
                          <a:latin typeface="微软雅黑" panose="020B0503020204020204" pitchFamily="34" charset="-122"/>
                          <a:ea typeface="微软雅黑" panose="020B0503020204020204" pitchFamily="34" charset="-122"/>
                          <a:cs typeface="+mn-cs"/>
                        </a:rPr>
                        <a:t>维持</a:t>
                      </a:r>
                      <a:endParaRPr lang="zh-CN" altLang="en-US" sz="1600" b="1" kern="1200" dirty="0">
                        <a:solidFill>
                          <a:srgbClr val="7F7F7F"/>
                        </a:solidFill>
                        <a:latin typeface="微软雅黑" panose="020B0503020204020204" pitchFamily="34" charset="-122"/>
                        <a:ea typeface="微软雅黑" panose="020B0503020204020204" pitchFamily="34" charset="-122"/>
                        <a:cs typeface="+mn-cs"/>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mn-lt"/>
              </a:rPr>
              <a:t>02</a:t>
            </a:r>
            <a:endParaRPr lang="zh-CN" altLang="en-US" dirty="0">
              <a:sym typeface="+mn-lt"/>
            </a:endParaRPr>
          </a:p>
        </p:txBody>
      </p:sp>
      <p:sp>
        <p:nvSpPr>
          <p:cNvPr id="2" name="矩形 1"/>
          <p:cNvSpPr/>
          <p:nvPr/>
        </p:nvSpPr>
        <p:spPr>
          <a:xfrm>
            <a:off x="124150" y="1124744"/>
            <a:ext cx="11802909" cy="523220"/>
          </a:xfrm>
          <a:prstGeom prst="rect">
            <a:avLst/>
          </a:prstGeom>
        </p:spPr>
        <p:txBody>
          <a:bodyPr wrap="square">
            <a:spAutoFit/>
          </a:bodyPr>
          <a:lstStyle/>
          <a:p>
            <a:pPr marL="342900" indent="-342900">
              <a:buFont typeface="Wingdings" panose="05000000000000000000" pitchFamily="2" charset="2"/>
              <a:buChar char="Ø"/>
            </a:pPr>
            <a:r>
              <a:rPr lang="zh-CN" altLang="en-US" sz="1400" smtClean="0">
                <a:cs typeface="+mn-ea"/>
                <a:sym typeface="+mn-lt"/>
              </a:rPr>
              <a:t>在“缺芯”事件后，新能源车及传统车企对于芯片厂的产能保障情况更加重视，</a:t>
            </a:r>
            <a:r>
              <a:rPr lang="zh-CN" altLang="en-US" sz="1400" b="1" smtClean="0">
                <a:cs typeface="+mn-ea"/>
                <a:sym typeface="+mn-lt"/>
              </a:rPr>
              <a:t>将来订单或将向</a:t>
            </a:r>
            <a:r>
              <a:rPr lang="en-US" altLang="zh-CN" sz="1400" b="1" smtClean="0">
                <a:cs typeface="+mn-ea"/>
                <a:sym typeface="+mn-lt"/>
              </a:rPr>
              <a:t>IDM</a:t>
            </a:r>
            <a:r>
              <a:rPr lang="zh-CN" altLang="en-US" sz="1400" b="1" smtClean="0">
                <a:cs typeface="+mn-ea"/>
                <a:sym typeface="+mn-lt"/>
              </a:rPr>
              <a:t>模式的芯片公司倾斜。</a:t>
            </a:r>
            <a:endParaRPr lang="en-US" altLang="zh-CN" sz="1400" b="1" smtClean="0">
              <a:cs typeface="+mn-ea"/>
              <a:sym typeface="+mn-lt"/>
            </a:endParaRPr>
          </a:p>
          <a:p>
            <a:pPr marL="342900" indent="-342900">
              <a:buFont typeface="Wingdings" panose="05000000000000000000" pitchFamily="2" charset="2"/>
              <a:buChar char="Ø"/>
            </a:pPr>
            <a:r>
              <a:rPr lang="zh-CN" altLang="en-US" sz="1400" smtClean="0">
                <a:cs typeface="+mn-ea"/>
                <a:sym typeface="+mn-lt"/>
              </a:rPr>
              <a:t>时间窗口机不可失，下游行业迭代迅速，</a:t>
            </a:r>
            <a:r>
              <a:rPr lang="zh-CN" altLang="en-US" sz="1400" b="1" smtClean="0">
                <a:cs typeface="+mn-ea"/>
                <a:sym typeface="+mn-lt"/>
              </a:rPr>
              <a:t>加速供应链切入及下游需求对接是重中之重，而</a:t>
            </a:r>
            <a:r>
              <a:rPr lang="en-US" altLang="zh-CN" sz="1400" b="1" smtClean="0">
                <a:cs typeface="+mn-ea"/>
                <a:sym typeface="+mn-lt"/>
              </a:rPr>
              <a:t>IDM</a:t>
            </a:r>
            <a:r>
              <a:rPr lang="zh-CN" altLang="en-US" sz="1400" b="1" smtClean="0">
                <a:cs typeface="+mn-ea"/>
                <a:sym typeface="+mn-lt"/>
              </a:rPr>
              <a:t>模式</a:t>
            </a:r>
            <a:r>
              <a:rPr lang="zh-CN" altLang="en-US" sz="1400" b="1">
                <a:cs typeface="+mn-ea"/>
                <a:sym typeface="+mn-lt"/>
              </a:rPr>
              <a:t>自</a:t>
            </a:r>
            <a:r>
              <a:rPr lang="zh-CN" altLang="en-US" sz="1400" b="1" smtClean="0">
                <a:cs typeface="+mn-ea"/>
                <a:sym typeface="+mn-lt"/>
              </a:rPr>
              <a:t>建工厂可加速芯片环节调整。</a:t>
            </a:r>
            <a:endParaRPr lang="en-US" altLang="zh-CN" sz="1400" b="1" smtClean="0">
              <a:cs typeface="+mn-ea"/>
              <a:sym typeface="+mn-lt"/>
            </a:endParaRPr>
          </a:p>
        </p:txBody>
      </p:sp>
      <p:sp>
        <p:nvSpPr>
          <p:cNvPr id="7" name="TextBox 33"/>
          <p:cNvSpPr/>
          <p:nvPr/>
        </p:nvSpPr>
        <p:spPr bwMode="auto">
          <a:xfrm>
            <a:off x="223892" y="6637186"/>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资料来源</a:t>
            </a:r>
            <a:r>
              <a:rPr lang="zh-CN" altLang="en-US" sz="800" dirty="0" smtClean="0">
                <a:solidFill>
                  <a:schemeClr val="bg1">
                    <a:lumMod val="50000"/>
                  </a:schemeClr>
                </a:solidFill>
                <a:latin typeface="+mn-lt"/>
                <a:ea typeface="+mn-ea"/>
                <a:cs typeface="+mn-ea"/>
                <a:sym typeface="+mn-lt"/>
              </a:rPr>
              <a:t>：长江证券研究所</a:t>
            </a:r>
            <a:endParaRPr lang="zh-CN" altLang="en-US" sz="800" dirty="0">
              <a:solidFill>
                <a:schemeClr val="bg1">
                  <a:lumMod val="50000"/>
                </a:schemeClr>
              </a:solidFill>
              <a:latin typeface="+mn-lt"/>
              <a:ea typeface="+mn-ea"/>
              <a:cs typeface="+mn-ea"/>
              <a:sym typeface="+mn-lt"/>
            </a:endParaRPr>
          </a:p>
        </p:txBody>
      </p:sp>
      <p:pic>
        <p:nvPicPr>
          <p:cNvPr id="1026" name="Picture 2" descr="Infineon Technologies - Semiconductor and System Soluti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44269" y="2179528"/>
            <a:ext cx="781497" cy="570034"/>
          </a:xfrm>
          <a:prstGeom prst="rect">
            <a:avLst/>
          </a:prstGeom>
          <a:noFill/>
          <a:extLst>
            <a:ext uri="{909E8E84-426E-40DD-AFC4-6F175D3DCCD1}">
              <a14:hiddenFill xmlns:a14="http://schemas.microsoft.com/office/drawing/2010/main">
                <a:solidFill>
                  <a:srgbClr val="FFFFFF"/>
                </a:solidFill>
              </a14:hiddenFill>
            </a:ext>
          </a:extLst>
        </p:spPr>
      </p:pic>
      <p:pic>
        <p:nvPicPr>
          <p:cNvPr id="61" name="图片 60"/>
          <p:cNvPicPr>
            <a:picLocks noChangeAspect="1"/>
          </p:cNvPicPr>
          <p:nvPr/>
        </p:nvPicPr>
        <p:blipFill>
          <a:blip r:embed="rId2"/>
          <a:stretch>
            <a:fillRect/>
          </a:stretch>
        </p:blipFill>
        <p:spPr>
          <a:xfrm>
            <a:off x="7059968" y="3384269"/>
            <a:ext cx="781497" cy="405028"/>
          </a:xfrm>
          <a:prstGeom prst="rect">
            <a:avLst/>
          </a:prstGeom>
        </p:spPr>
      </p:pic>
      <p:cxnSp>
        <p:nvCxnSpPr>
          <p:cNvPr id="63" name="直接箭头连接符 62"/>
          <p:cNvCxnSpPr>
            <a:stCxn id="98" idx="3"/>
            <a:endCxn id="1026" idx="1"/>
          </p:cNvCxnSpPr>
          <p:nvPr/>
        </p:nvCxnSpPr>
        <p:spPr>
          <a:xfrm flipV="1">
            <a:off x="6014773" y="2464545"/>
            <a:ext cx="1029496" cy="602914"/>
          </a:xfrm>
          <a:prstGeom prst="straightConnector1">
            <a:avLst/>
          </a:prstGeom>
          <a:ln w="28575">
            <a:solidFill>
              <a:srgbClr val="DC8C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98" idx="3"/>
            <a:endCxn id="61" idx="1"/>
          </p:cNvCxnSpPr>
          <p:nvPr/>
        </p:nvCxnSpPr>
        <p:spPr>
          <a:xfrm>
            <a:off x="6014773" y="3067459"/>
            <a:ext cx="1045195" cy="519324"/>
          </a:xfrm>
          <a:prstGeom prst="straightConnector1">
            <a:avLst/>
          </a:prstGeom>
          <a:ln w="28575">
            <a:solidFill>
              <a:srgbClr val="DC8C00"/>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5910268" y="2430420"/>
            <a:ext cx="962852" cy="276999"/>
          </a:xfrm>
          <a:prstGeom prst="rect">
            <a:avLst/>
          </a:prstGeom>
        </p:spPr>
        <p:txBody>
          <a:bodyPr wrap="square">
            <a:spAutoFit/>
          </a:bodyPr>
          <a:lstStyle/>
          <a:p>
            <a:pPr algn="ctr"/>
            <a:r>
              <a:rPr lang="zh-CN" altLang="en-US" sz="1200" b="1" smtClean="0">
                <a:solidFill>
                  <a:srgbClr val="D74114"/>
                </a:solidFill>
                <a:cs typeface="+mn-ea"/>
                <a:sym typeface="+mn-lt"/>
              </a:rPr>
              <a:t>外购芯片</a:t>
            </a:r>
            <a:endParaRPr lang="zh-CN" altLang="en-US" sz="1200" b="1">
              <a:solidFill>
                <a:srgbClr val="D74114"/>
              </a:solidFill>
              <a:cs typeface="+mn-ea"/>
              <a:sym typeface="+mn-lt"/>
            </a:endParaRPr>
          </a:p>
        </p:txBody>
      </p:sp>
      <p:sp>
        <p:nvSpPr>
          <p:cNvPr id="70" name="矩形 69"/>
          <p:cNvSpPr/>
          <p:nvPr/>
        </p:nvSpPr>
        <p:spPr>
          <a:xfrm>
            <a:off x="5910268" y="3387703"/>
            <a:ext cx="962852" cy="276999"/>
          </a:xfrm>
          <a:prstGeom prst="rect">
            <a:avLst/>
          </a:prstGeom>
        </p:spPr>
        <p:txBody>
          <a:bodyPr wrap="square">
            <a:spAutoFit/>
          </a:bodyPr>
          <a:lstStyle/>
          <a:p>
            <a:pPr algn="ctr"/>
            <a:r>
              <a:rPr lang="zh-CN" altLang="en-US" sz="1200" b="1" smtClean="0">
                <a:solidFill>
                  <a:srgbClr val="D74114"/>
                </a:solidFill>
                <a:cs typeface="+mn-ea"/>
                <a:sym typeface="+mn-lt"/>
              </a:rPr>
              <a:t>代工厂</a:t>
            </a:r>
            <a:endParaRPr lang="zh-CN" altLang="en-US" sz="1200" b="1">
              <a:solidFill>
                <a:srgbClr val="D74114"/>
              </a:solidFill>
              <a:cs typeface="+mn-ea"/>
              <a:sym typeface="+mn-lt"/>
            </a:endParaRPr>
          </a:p>
        </p:txBody>
      </p:sp>
      <p:sp>
        <p:nvSpPr>
          <p:cNvPr id="71" name="矩形 70"/>
          <p:cNvSpPr/>
          <p:nvPr/>
        </p:nvSpPr>
        <p:spPr>
          <a:xfrm>
            <a:off x="6925672" y="2020734"/>
            <a:ext cx="4494595" cy="899828"/>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8" name="矩形 1027"/>
          <p:cNvSpPr/>
          <p:nvPr/>
        </p:nvSpPr>
        <p:spPr>
          <a:xfrm>
            <a:off x="7847270" y="2043828"/>
            <a:ext cx="3585498" cy="830997"/>
          </a:xfrm>
          <a:prstGeom prst="rect">
            <a:avLst/>
          </a:prstGeom>
        </p:spPr>
        <p:txBody>
          <a:bodyPr wrap="square">
            <a:spAutoFit/>
          </a:bodyPr>
          <a:lstStyle/>
          <a:p>
            <a:r>
              <a:rPr lang="zh-CN" altLang="en-US" sz="1200" smtClean="0">
                <a:cs typeface="+mn-ea"/>
                <a:sym typeface="+mn-lt"/>
              </a:rPr>
              <a:t>英飞凌外销芯片型号为</a:t>
            </a:r>
            <a:r>
              <a:rPr lang="en-US" altLang="zh-CN" sz="1200" smtClean="0">
                <a:cs typeface="+mn-ea"/>
                <a:sym typeface="+mn-lt"/>
              </a:rPr>
              <a:t>IGBT 4</a:t>
            </a:r>
            <a:r>
              <a:rPr lang="zh-CN" altLang="en-US" sz="1200" smtClean="0">
                <a:cs typeface="+mn-ea"/>
                <a:sym typeface="+mn-lt"/>
              </a:rPr>
              <a:t>，性能同自用型号存在差异。且“缺芯”局面发生时，英飞凌在“自身难保”的情况下很难保证芯片外供数量。因此，该途径下的</a:t>
            </a:r>
            <a:r>
              <a:rPr lang="en-US" altLang="zh-CN" sz="1200" smtClean="0">
                <a:cs typeface="+mn-ea"/>
                <a:sym typeface="+mn-lt"/>
              </a:rPr>
              <a:t>Fabless</a:t>
            </a:r>
            <a:r>
              <a:rPr lang="zh-CN" altLang="en-US" sz="1200" smtClean="0">
                <a:cs typeface="+mn-ea"/>
                <a:sym typeface="+mn-lt"/>
              </a:rPr>
              <a:t>模式无法保证产能。</a:t>
            </a:r>
            <a:endParaRPr lang="zh-CN" altLang="en-US" sz="1200">
              <a:cs typeface="+mn-ea"/>
              <a:sym typeface="+mn-lt"/>
            </a:endParaRPr>
          </a:p>
        </p:txBody>
      </p:sp>
      <p:sp>
        <p:nvSpPr>
          <p:cNvPr id="73" name="矩形 72"/>
          <p:cNvSpPr/>
          <p:nvPr/>
        </p:nvSpPr>
        <p:spPr>
          <a:xfrm>
            <a:off x="6938433" y="3136869"/>
            <a:ext cx="4494595" cy="899828"/>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矩形 73"/>
          <p:cNvSpPr/>
          <p:nvPr/>
        </p:nvSpPr>
        <p:spPr>
          <a:xfrm>
            <a:off x="7912799" y="3205700"/>
            <a:ext cx="3519969" cy="830997"/>
          </a:xfrm>
          <a:prstGeom prst="rect">
            <a:avLst/>
          </a:prstGeom>
        </p:spPr>
        <p:txBody>
          <a:bodyPr wrap="square">
            <a:spAutoFit/>
          </a:bodyPr>
          <a:lstStyle/>
          <a:p>
            <a:r>
              <a:rPr lang="zh-CN" altLang="en-US" sz="1200">
                <a:cs typeface="+mn-ea"/>
                <a:sym typeface="+mn-lt"/>
              </a:rPr>
              <a:t>代</a:t>
            </a:r>
            <a:r>
              <a:rPr lang="zh-CN" altLang="en-US" sz="1200" smtClean="0">
                <a:cs typeface="+mn-ea"/>
                <a:sym typeface="+mn-lt"/>
              </a:rPr>
              <a:t>工模式下，由于公司产能依靠代工厂，而“缺芯”局面下，代工厂或出现高价抢占产能以及代工厂为保障多家客户关系按量分配产能等情况，导致“缺芯”时产能也无法得到保障。</a:t>
            </a:r>
            <a:endParaRPr lang="zh-CN" altLang="en-US" sz="1200">
              <a:cs typeface="+mn-ea"/>
              <a:sym typeface="+mn-lt"/>
            </a:endParaRPr>
          </a:p>
        </p:txBody>
      </p:sp>
      <p:sp>
        <p:nvSpPr>
          <p:cNvPr id="53" name="流程图: 可选过程 52"/>
          <p:cNvSpPr/>
          <p:nvPr/>
        </p:nvSpPr>
        <p:spPr>
          <a:xfrm>
            <a:off x="6913171" y="2874826"/>
            <a:ext cx="4507095" cy="310598"/>
          </a:xfrm>
          <a:prstGeom prst="flowChartAlternateProcess">
            <a:avLst/>
          </a:prstGeom>
          <a:solidFill>
            <a:srgbClr val="785546"/>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chemeClr val="bg1"/>
                </a:solidFill>
                <a:cs typeface="+mn-ea"/>
                <a:sym typeface="+mn-lt"/>
              </a:rPr>
              <a:t>痛点：产能保障</a:t>
            </a:r>
            <a:endParaRPr lang="zh-CN" altLang="en-US" sz="1600" b="1" dirty="0">
              <a:solidFill>
                <a:schemeClr val="bg1"/>
              </a:solidFill>
              <a:cs typeface="+mn-ea"/>
              <a:sym typeface="+mn-lt"/>
            </a:endParaRPr>
          </a:p>
        </p:txBody>
      </p:sp>
      <p:sp>
        <p:nvSpPr>
          <p:cNvPr id="26" name="文本框 25"/>
          <p:cNvSpPr txBox="1"/>
          <p:nvPr/>
        </p:nvSpPr>
        <p:spPr>
          <a:xfrm>
            <a:off x="1522658" y="381164"/>
            <a:ext cx="8388178" cy="553998"/>
          </a:xfrm>
          <a:prstGeom prst="rect">
            <a:avLst/>
          </a:prstGeom>
          <a:noFill/>
        </p:spPr>
        <p:txBody>
          <a:bodyPr wrap="square" rtlCol="0">
            <a:spAutoFit/>
          </a:bodyPr>
          <a:lstStyle/>
          <a:p>
            <a:r>
              <a:rPr lang="en-US" altLang="zh-CN" sz="3000" b="1" dirty="0" smtClean="0">
                <a:solidFill>
                  <a:srgbClr val="E10000"/>
                </a:solidFill>
                <a:cs typeface="+mn-ea"/>
                <a:sym typeface="+mn-lt"/>
              </a:rPr>
              <a:t>IGBT</a:t>
            </a:r>
            <a:r>
              <a:rPr lang="zh-CN" altLang="en-US" sz="3000" b="1" dirty="0" smtClean="0">
                <a:solidFill>
                  <a:srgbClr val="E10000"/>
                </a:solidFill>
                <a:cs typeface="+mn-ea"/>
                <a:sym typeface="+mn-lt"/>
              </a:rPr>
              <a:t>：缺芯延续</a:t>
            </a:r>
            <a:r>
              <a:rPr lang="en-US" altLang="zh-CN" sz="3000" b="1" dirty="0" smtClean="0">
                <a:solidFill>
                  <a:srgbClr val="E10000"/>
                </a:solidFill>
                <a:cs typeface="+mn-ea"/>
                <a:sym typeface="+mn-lt"/>
              </a:rPr>
              <a:t>+</a:t>
            </a:r>
            <a:r>
              <a:rPr lang="zh-CN" altLang="en-US" sz="3000" b="1" dirty="0" smtClean="0">
                <a:solidFill>
                  <a:srgbClr val="E10000"/>
                </a:solidFill>
                <a:cs typeface="+mn-ea"/>
                <a:sym typeface="+mn-lt"/>
              </a:rPr>
              <a:t>产能为王，国产替代再提速</a:t>
            </a:r>
            <a:endParaRPr lang="zh-CN" altLang="en-US" sz="3000" b="1" dirty="0">
              <a:solidFill>
                <a:srgbClr val="E10000"/>
              </a:solidFill>
              <a:cs typeface="+mn-ea"/>
              <a:sym typeface="+mn-lt"/>
            </a:endParaRPr>
          </a:p>
        </p:txBody>
      </p:sp>
      <p:grpSp>
        <p:nvGrpSpPr>
          <p:cNvPr id="11" name="组合 10"/>
          <p:cNvGrpSpPr/>
          <p:nvPr/>
        </p:nvGrpSpPr>
        <p:grpSpPr>
          <a:xfrm>
            <a:off x="-75314" y="4209014"/>
            <a:ext cx="7100835" cy="2656437"/>
            <a:chOff x="6501088" y="2749055"/>
            <a:chExt cx="7100835" cy="2656437"/>
          </a:xfrm>
        </p:grpSpPr>
        <p:graphicFrame>
          <p:nvGraphicFramePr>
            <p:cNvPr id="27" name="图示 26"/>
            <p:cNvGraphicFramePr/>
            <p:nvPr/>
          </p:nvGraphicFramePr>
          <p:xfrm>
            <a:off x="8493561" y="2749055"/>
            <a:ext cx="3025919" cy="2656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下箭头 27"/>
            <p:cNvSpPr/>
            <p:nvPr/>
          </p:nvSpPr>
          <p:spPr>
            <a:xfrm rot="16200000">
              <a:off x="8006823" y="3899247"/>
              <a:ext cx="323282" cy="356051"/>
            </a:xfrm>
            <a:prstGeom prst="downArrow">
              <a:avLst/>
            </a:prstGeom>
            <a:solidFill>
              <a:srgbClr val="D74114"/>
            </a:solidFill>
            <a:ln>
              <a:solidFill>
                <a:srgbClr val="D7411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6501088" y="3784884"/>
              <a:ext cx="1919560" cy="584775"/>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b="1" smtClean="0">
                  <a:solidFill>
                    <a:srgbClr val="D74114"/>
                  </a:solidFill>
                  <a:cs typeface="+mn-ea"/>
                  <a:sym typeface="+mn-lt"/>
                </a:rPr>
                <a:t>新技术</a:t>
              </a:r>
              <a:endParaRPr lang="en-US" altLang="zh-CN" sz="1600" b="1" smtClean="0">
                <a:solidFill>
                  <a:srgbClr val="D74114"/>
                </a:solidFill>
                <a:cs typeface="+mn-ea"/>
                <a:sym typeface="+mn-lt"/>
              </a:endParaRPr>
            </a:p>
            <a:p>
              <a:pPr algn="ctr"/>
              <a:r>
                <a:rPr lang="zh-CN" altLang="en-US" sz="1600" b="1" smtClean="0">
                  <a:solidFill>
                    <a:srgbClr val="D74114"/>
                  </a:solidFill>
                  <a:cs typeface="+mn-ea"/>
                  <a:sym typeface="+mn-lt"/>
                </a:rPr>
                <a:t>导入</a:t>
              </a:r>
              <a:endParaRPr lang="zh-CN" altLang="en-US" sz="1600" b="1" smtClean="0">
                <a:solidFill>
                  <a:srgbClr val="D74114"/>
                </a:solidFill>
                <a:cs typeface="+mn-ea"/>
                <a:sym typeface="+mn-lt"/>
              </a:endParaRPr>
            </a:p>
          </p:txBody>
        </p:sp>
        <p:sp>
          <p:nvSpPr>
            <p:cNvPr id="30" name="矩形 29"/>
            <p:cNvSpPr/>
            <p:nvPr/>
          </p:nvSpPr>
          <p:spPr>
            <a:xfrm>
              <a:off x="11682363" y="3818418"/>
              <a:ext cx="1919560" cy="584775"/>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b="1" smtClean="0">
                  <a:solidFill>
                    <a:srgbClr val="D74114"/>
                  </a:solidFill>
                  <a:cs typeface="+mn-ea"/>
                  <a:sym typeface="+mn-lt"/>
                </a:rPr>
                <a:t>产品技</a:t>
              </a:r>
              <a:endParaRPr lang="en-US" altLang="zh-CN" sz="1600" b="1" smtClean="0">
                <a:solidFill>
                  <a:srgbClr val="D74114"/>
                </a:solidFill>
                <a:cs typeface="+mn-ea"/>
                <a:sym typeface="+mn-lt"/>
              </a:endParaRPr>
            </a:p>
            <a:p>
              <a:pPr algn="ctr"/>
              <a:r>
                <a:rPr lang="zh-CN" altLang="en-US" sz="1600" b="1" smtClean="0">
                  <a:solidFill>
                    <a:srgbClr val="D74114"/>
                  </a:solidFill>
                  <a:cs typeface="+mn-ea"/>
                  <a:sym typeface="+mn-lt"/>
                </a:rPr>
                <a:t>术成熟</a:t>
              </a:r>
              <a:endParaRPr lang="zh-CN" altLang="en-US" sz="1600" b="1" smtClean="0">
                <a:solidFill>
                  <a:srgbClr val="D74114"/>
                </a:solidFill>
                <a:cs typeface="+mn-ea"/>
                <a:sym typeface="+mn-lt"/>
              </a:endParaRPr>
            </a:p>
          </p:txBody>
        </p:sp>
        <p:sp>
          <p:nvSpPr>
            <p:cNvPr id="31" name="下箭头 30"/>
            <p:cNvSpPr/>
            <p:nvPr/>
          </p:nvSpPr>
          <p:spPr>
            <a:xfrm rot="16200000">
              <a:off x="11682936" y="3927769"/>
              <a:ext cx="323282" cy="356051"/>
            </a:xfrm>
            <a:prstGeom prst="downArrow">
              <a:avLst/>
            </a:prstGeom>
            <a:solidFill>
              <a:srgbClr val="D74114"/>
            </a:solidFill>
            <a:ln>
              <a:solidFill>
                <a:srgbClr val="D7411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5" name="矩形: 圆角 36"/>
          <p:cNvSpPr/>
          <p:nvPr/>
        </p:nvSpPr>
        <p:spPr>
          <a:xfrm>
            <a:off x="2715504" y="2951476"/>
            <a:ext cx="1519200" cy="306000"/>
          </a:xfrm>
          <a:prstGeom prst="roundRect">
            <a:avLst/>
          </a:prstGeom>
          <a:no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mtClean="0">
                <a:solidFill>
                  <a:schemeClr val="tx1"/>
                </a:solidFill>
                <a:cs typeface="+mn-ea"/>
                <a:sym typeface="+mn-lt"/>
              </a:rPr>
              <a:t>芯片制造</a:t>
            </a:r>
            <a:endParaRPr lang="zh-CN" altLang="en-US" sz="1400" b="1">
              <a:solidFill>
                <a:schemeClr val="tx1"/>
              </a:solidFill>
              <a:cs typeface="+mn-ea"/>
              <a:sym typeface="+mn-lt"/>
            </a:endParaRPr>
          </a:p>
        </p:txBody>
      </p:sp>
      <p:sp>
        <p:nvSpPr>
          <p:cNvPr id="76" name="矩形: 圆角 36"/>
          <p:cNvSpPr/>
          <p:nvPr/>
        </p:nvSpPr>
        <p:spPr>
          <a:xfrm>
            <a:off x="2715504" y="3701287"/>
            <a:ext cx="1519200" cy="306000"/>
          </a:xfrm>
          <a:prstGeom prst="roundRect">
            <a:avLst/>
          </a:prstGeom>
          <a:noFill/>
          <a:ln w="19050">
            <a:solidFill>
              <a:srgbClr val="FABE7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cs typeface="+mn-ea"/>
                <a:sym typeface="+mn-lt"/>
              </a:rPr>
              <a:t>模组</a:t>
            </a:r>
            <a:r>
              <a:rPr lang="zh-CN" altLang="en-US" sz="1400" b="1" smtClean="0">
                <a:solidFill>
                  <a:schemeClr val="tx1"/>
                </a:solidFill>
                <a:cs typeface="+mn-ea"/>
                <a:sym typeface="+mn-lt"/>
              </a:rPr>
              <a:t>封装</a:t>
            </a:r>
            <a:endParaRPr lang="zh-CN" altLang="en-US" sz="1400" b="1">
              <a:solidFill>
                <a:schemeClr val="tx1"/>
              </a:solidFill>
              <a:cs typeface="+mn-ea"/>
              <a:sym typeface="+mn-lt"/>
            </a:endParaRPr>
          </a:p>
        </p:txBody>
      </p:sp>
      <p:sp>
        <p:nvSpPr>
          <p:cNvPr id="78" name="圆角矩形 77"/>
          <p:cNvSpPr/>
          <p:nvPr/>
        </p:nvSpPr>
        <p:spPr>
          <a:xfrm>
            <a:off x="711865" y="2887439"/>
            <a:ext cx="1585724" cy="360040"/>
          </a:xfrm>
          <a:prstGeom prst="roundRect">
            <a:avLst/>
          </a:prstGeom>
          <a:solidFill>
            <a:srgbClr val="E1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smtClean="0">
                <a:cs typeface="+mn-ea"/>
                <a:sym typeface="+mn-lt"/>
              </a:rPr>
              <a:t>IDM</a:t>
            </a:r>
            <a:endParaRPr lang="zh-CN" altLang="en-US" sz="1600" b="1">
              <a:cs typeface="+mn-ea"/>
              <a:sym typeface="+mn-lt"/>
            </a:endParaRPr>
          </a:p>
        </p:txBody>
      </p:sp>
      <p:sp>
        <p:nvSpPr>
          <p:cNvPr id="79" name="圆角矩形 78"/>
          <p:cNvSpPr/>
          <p:nvPr/>
        </p:nvSpPr>
        <p:spPr>
          <a:xfrm>
            <a:off x="549226" y="2145448"/>
            <a:ext cx="3808489" cy="2009932"/>
          </a:xfrm>
          <a:prstGeom prst="roundRect">
            <a:avLst/>
          </a:prstGeom>
          <a:noFill/>
          <a:ln w="19050">
            <a:solidFill>
              <a:srgbClr val="E306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E10000"/>
              </a:solidFill>
              <a:cs typeface="+mn-ea"/>
              <a:sym typeface="+mn-lt"/>
            </a:endParaRPr>
          </a:p>
        </p:txBody>
      </p:sp>
      <p:sp>
        <p:nvSpPr>
          <p:cNvPr id="93" name="矩形: 圆角 36"/>
          <p:cNvSpPr/>
          <p:nvPr/>
        </p:nvSpPr>
        <p:spPr>
          <a:xfrm>
            <a:off x="2715504" y="2281422"/>
            <a:ext cx="1519200" cy="306000"/>
          </a:xfrm>
          <a:prstGeom prst="roundRect">
            <a:avLst/>
          </a:prstGeom>
          <a:noFill/>
          <a:ln w="19050">
            <a:solidFill>
              <a:srgbClr val="FABE7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mtClean="0">
                <a:solidFill>
                  <a:schemeClr val="tx1"/>
                </a:solidFill>
                <a:cs typeface="+mn-ea"/>
                <a:sym typeface="+mn-lt"/>
              </a:rPr>
              <a:t>芯片设计</a:t>
            </a:r>
            <a:endParaRPr lang="zh-CN" altLang="en-US" sz="1400" b="1">
              <a:solidFill>
                <a:schemeClr val="tx1"/>
              </a:solidFill>
              <a:cs typeface="+mn-ea"/>
              <a:sym typeface="+mn-lt"/>
            </a:endParaRPr>
          </a:p>
        </p:txBody>
      </p:sp>
      <p:cxnSp>
        <p:nvCxnSpPr>
          <p:cNvPr id="95" name="直接箭头连接符 94"/>
          <p:cNvCxnSpPr>
            <a:stCxn id="93" idx="2"/>
            <a:endCxn id="75" idx="0"/>
          </p:cNvCxnSpPr>
          <p:nvPr/>
        </p:nvCxnSpPr>
        <p:spPr>
          <a:xfrm>
            <a:off x="3475104" y="2587422"/>
            <a:ext cx="0" cy="364054"/>
          </a:xfrm>
          <a:prstGeom prst="straightConnector1">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75" idx="2"/>
            <a:endCxn id="76" idx="0"/>
          </p:cNvCxnSpPr>
          <p:nvPr/>
        </p:nvCxnSpPr>
        <p:spPr>
          <a:xfrm>
            <a:off x="3475104" y="3257476"/>
            <a:ext cx="0" cy="443811"/>
          </a:xfrm>
          <a:prstGeom prst="straightConnector1">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4429049" y="2887439"/>
            <a:ext cx="1585724" cy="360040"/>
          </a:xfrm>
          <a:prstGeom prst="roundRect">
            <a:avLst/>
          </a:prstGeom>
          <a:solidFill>
            <a:srgbClr val="FABE78"/>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cs typeface="+mn-ea"/>
                <a:sym typeface="+mn-lt"/>
              </a:rPr>
              <a:t>Fabless</a:t>
            </a:r>
            <a:endParaRPr lang="zh-CN" altLang="en-US" sz="1600" b="1">
              <a:cs typeface="+mn-ea"/>
              <a:sym typeface="+mn-lt"/>
            </a:endParaRPr>
          </a:p>
        </p:txBody>
      </p:sp>
      <p:cxnSp>
        <p:nvCxnSpPr>
          <p:cNvPr id="102" name="肘形连接符 101"/>
          <p:cNvCxnSpPr>
            <a:stCxn id="93" idx="3"/>
            <a:endCxn id="98" idx="0"/>
          </p:cNvCxnSpPr>
          <p:nvPr/>
        </p:nvCxnSpPr>
        <p:spPr>
          <a:xfrm>
            <a:off x="4234704" y="2434422"/>
            <a:ext cx="987207" cy="453017"/>
          </a:xfrm>
          <a:prstGeom prst="bentConnector2">
            <a:avLst/>
          </a:prstGeom>
          <a:ln w="28575">
            <a:solidFill>
              <a:srgbClr val="FABE78"/>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肘形连接符 103"/>
          <p:cNvCxnSpPr>
            <a:stCxn id="76" idx="3"/>
            <a:endCxn id="98" idx="2"/>
          </p:cNvCxnSpPr>
          <p:nvPr/>
        </p:nvCxnSpPr>
        <p:spPr>
          <a:xfrm flipV="1">
            <a:off x="4234704" y="3247479"/>
            <a:ext cx="987207" cy="606808"/>
          </a:xfrm>
          <a:prstGeom prst="bentConnector2">
            <a:avLst/>
          </a:prstGeom>
          <a:ln w="28575">
            <a:solidFill>
              <a:srgbClr val="FABE78"/>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3318290" y="1684671"/>
            <a:ext cx="6438160" cy="307777"/>
          </a:xfrm>
          <a:prstGeom prst="rect">
            <a:avLst/>
          </a:prstGeom>
        </p:spPr>
        <p:txBody>
          <a:bodyPr wrap="square">
            <a:spAutoFit/>
          </a:bodyPr>
          <a:lstStyle/>
          <a:p>
            <a:pPr algn="ctr"/>
            <a:r>
              <a:rPr lang="en-US" altLang="zh-CN" sz="1400" b="1" dirty="0" smtClean="0">
                <a:solidFill>
                  <a:srgbClr val="E30613"/>
                </a:solidFill>
                <a:cs typeface="+mn-ea"/>
                <a:sym typeface="+mn-lt"/>
              </a:rPr>
              <a:t>IDM</a:t>
            </a:r>
            <a:r>
              <a:rPr lang="zh-CN" altLang="en-US" sz="1400" b="1" dirty="0" smtClean="0">
                <a:solidFill>
                  <a:srgbClr val="E30613"/>
                </a:solidFill>
                <a:cs typeface="+mn-ea"/>
                <a:sym typeface="+mn-lt"/>
              </a:rPr>
              <a:t>模式下能够保证所有环节均自主可控而</a:t>
            </a:r>
            <a:r>
              <a:rPr lang="en-US" altLang="zh-CN" sz="1400" b="1" dirty="0" smtClean="0">
                <a:solidFill>
                  <a:srgbClr val="E30613"/>
                </a:solidFill>
                <a:cs typeface="+mn-ea"/>
                <a:sym typeface="+mn-lt"/>
              </a:rPr>
              <a:t>Fabless</a:t>
            </a:r>
            <a:r>
              <a:rPr lang="zh-CN" altLang="en-US" sz="1400" b="1" dirty="0" smtClean="0">
                <a:solidFill>
                  <a:srgbClr val="E30613"/>
                </a:solidFill>
                <a:cs typeface="+mn-ea"/>
                <a:sym typeface="+mn-lt"/>
              </a:rPr>
              <a:t>模式中间环节受制于人</a:t>
            </a:r>
            <a:endParaRPr lang="zh-CN" altLang="en-US" sz="1400" b="1" dirty="0">
              <a:solidFill>
                <a:srgbClr val="E30613"/>
              </a:solidFill>
              <a:cs typeface="+mn-ea"/>
              <a:sym typeface="+mn-lt"/>
            </a:endParaRPr>
          </a:p>
        </p:txBody>
      </p:sp>
      <p:sp>
        <p:nvSpPr>
          <p:cNvPr id="108" name="矩形 107"/>
          <p:cNvSpPr/>
          <p:nvPr/>
        </p:nvSpPr>
        <p:spPr>
          <a:xfrm>
            <a:off x="256024" y="4297209"/>
            <a:ext cx="6438160" cy="307777"/>
          </a:xfrm>
          <a:prstGeom prst="rect">
            <a:avLst/>
          </a:prstGeom>
        </p:spPr>
        <p:txBody>
          <a:bodyPr wrap="square">
            <a:spAutoFit/>
          </a:bodyPr>
          <a:lstStyle/>
          <a:p>
            <a:pPr algn="ctr"/>
            <a:r>
              <a:rPr lang="en-US" altLang="zh-CN" sz="1400" b="1" dirty="0" smtClean="0">
                <a:solidFill>
                  <a:srgbClr val="E30613"/>
                </a:solidFill>
                <a:cs typeface="+mn-ea"/>
                <a:sym typeface="+mn-lt"/>
              </a:rPr>
              <a:t>IGBT</a:t>
            </a:r>
            <a:r>
              <a:rPr lang="zh-CN" altLang="en-US" sz="1400" b="1" dirty="0" smtClean="0">
                <a:solidFill>
                  <a:srgbClr val="E30613"/>
                </a:solidFill>
                <a:cs typeface="+mn-ea"/>
                <a:sym typeface="+mn-lt"/>
              </a:rPr>
              <a:t>向下游客户出货前需要反复验证</a:t>
            </a:r>
            <a:endParaRPr lang="zh-CN" altLang="en-US" sz="1400" b="1" dirty="0">
              <a:solidFill>
                <a:srgbClr val="E30613"/>
              </a:solidFill>
              <a:cs typeface="+mn-ea"/>
              <a:sym typeface="+mn-lt"/>
            </a:endParaRPr>
          </a:p>
        </p:txBody>
      </p:sp>
      <p:sp>
        <p:nvSpPr>
          <p:cNvPr id="109" name="圆角矩形 108"/>
          <p:cNvSpPr/>
          <p:nvPr/>
        </p:nvSpPr>
        <p:spPr>
          <a:xfrm>
            <a:off x="6963569" y="4883382"/>
            <a:ext cx="1297692" cy="360040"/>
          </a:xfrm>
          <a:prstGeom prst="roundRect">
            <a:avLst/>
          </a:prstGeom>
          <a:solidFill>
            <a:srgbClr val="E1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smtClean="0">
                <a:cs typeface="+mn-ea"/>
                <a:sym typeface="+mn-lt"/>
              </a:rPr>
              <a:t>IDM</a:t>
            </a:r>
            <a:endParaRPr lang="zh-CN" altLang="en-US" sz="1600" b="1">
              <a:cs typeface="+mn-ea"/>
              <a:sym typeface="+mn-lt"/>
            </a:endParaRPr>
          </a:p>
        </p:txBody>
      </p:sp>
      <p:sp>
        <p:nvSpPr>
          <p:cNvPr id="110" name="圆角矩形 109"/>
          <p:cNvSpPr/>
          <p:nvPr/>
        </p:nvSpPr>
        <p:spPr>
          <a:xfrm>
            <a:off x="10036612" y="4883382"/>
            <a:ext cx="1297692" cy="360040"/>
          </a:xfrm>
          <a:prstGeom prst="roundRect">
            <a:avLst/>
          </a:prstGeom>
          <a:solidFill>
            <a:srgbClr val="FA64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cs typeface="+mn-ea"/>
                <a:sym typeface="+mn-lt"/>
              </a:rPr>
              <a:t>下游客户</a:t>
            </a:r>
            <a:endParaRPr lang="zh-CN" altLang="en-US" sz="1600" b="1">
              <a:cs typeface="+mn-ea"/>
              <a:sym typeface="+mn-lt"/>
            </a:endParaRPr>
          </a:p>
        </p:txBody>
      </p:sp>
      <p:sp>
        <p:nvSpPr>
          <p:cNvPr id="111" name="圆角矩形 110"/>
          <p:cNvSpPr/>
          <p:nvPr/>
        </p:nvSpPr>
        <p:spPr>
          <a:xfrm>
            <a:off x="8524444" y="5513452"/>
            <a:ext cx="1297692" cy="360040"/>
          </a:xfrm>
          <a:prstGeom prst="roundRect">
            <a:avLst/>
          </a:prstGeom>
          <a:solidFill>
            <a:srgbClr val="FABE78"/>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cs typeface="+mn-ea"/>
                <a:sym typeface="+mn-lt"/>
              </a:rPr>
              <a:t>Fabless</a:t>
            </a:r>
            <a:endParaRPr lang="zh-CN" altLang="en-US" sz="1600" b="1">
              <a:cs typeface="+mn-ea"/>
              <a:sym typeface="+mn-lt"/>
            </a:endParaRPr>
          </a:p>
        </p:txBody>
      </p:sp>
      <p:sp>
        <p:nvSpPr>
          <p:cNvPr id="112" name="圆角矩形 111"/>
          <p:cNvSpPr/>
          <p:nvPr/>
        </p:nvSpPr>
        <p:spPr>
          <a:xfrm>
            <a:off x="10036612" y="6111026"/>
            <a:ext cx="1297692" cy="360040"/>
          </a:xfrm>
          <a:prstGeom prst="roundRect">
            <a:avLst/>
          </a:prstGeom>
          <a:solidFill>
            <a:srgbClr val="FA64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cs typeface="+mn-ea"/>
                <a:sym typeface="+mn-lt"/>
              </a:rPr>
              <a:t>下游客户</a:t>
            </a:r>
            <a:endParaRPr lang="zh-CN" altLang="en-US" sz="1600" b="1">
              <a:cs typeface="+mn-ea"/>
              <a:sym typeface="+mn-lt"/>
            </a:endParaRPr>
          </a:p>
        </p:txBody>
      </p:sp>
      <p:sp>
        <p:nvSpPr>
          <p:cNvPr id="113" name="圆角矩形 112"/>
          <p:cNvSpPr/>
          <p:nvPr/>
        </p:nvSpPr>
        <p:spPr>
          <a:xfrm>
            <a:off x="6958355" y="6108397"/>
            <a:ext cx="1297692" cy="360040"/>
          </a:xfrm>
          <a:prstGeom prst="roundRect">
            <a:avLst/>
          </a:prstGeom>
          <a:solidFill>
            <a:srgbClr val="DC8C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cs typeface="+mn-ea"/>
                <a:sym typeface="+mn-lt"/>
              </a:rPr>
              <a:t>芯片代工厂</a:t>
            </a:r>
            <a:endParaRPr lang="zh-CN" altLang="en-US" sz="1600" b="1">
              <a:cs typeface="+mn-ea"/>
              <a:sym typeface="+mn-lt"/>
            </a:endParaRPr>
          </a:p>
        </p:txBody>
      </p:sp>
      <p:cxnSp>
        <p:nvCxnSpPr>
          <p:cNvPr id="106" name="直接箭头连接符 105"/>
          <p:cNvCxnSpPr>
            <a:stCxn id="111" idx="1"/>
          </p:cNvCxnSpPr>
          <p:nvPr/>
        </p:nvCxnSpPr>
        <p:spPr>
          <a:xfrm flipH="1">
            <a:off x="7678535" y="5693472"/>
            <a:ext cx="845909" cy="414925"/>
          </a:xfrm>
          <a:prstGeom prst="straightConnector1">
            <a:avLst/>
          </a:prstGeom>
          <a:ln w="28575">
            <a:solidFill>
              <a:srgbClr val="785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11" idx="3"/>
            <a:endCxn id="112" idx="0"/>
          </p:cNvCxnSpPr>
          <p:nvPr/>
        </p:nvCxnSpPr>
        <p:spPr>
          <a:xfrm>
            <a:off x="9822136" y="5693472"/>
            <a:ext cx="863322" cy="417554"/>
          </a:xfrm>
          <a:prstGeom prst="straightConnector1">
            <a:avLst/>
          </a:prstGeom>
          <a:ln w="28575">
            <a:solidFill>
              <a:srgbClr val="785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09" idx="3"/>
            <a:endCxn id="110" idx="1"/>
          </p:cNvCxnSpPr>
          <p:nvPr/>
        </p:nvCxnSpPr>
        <p:spPr>
          <a:xfrm>
            <a:off x="8261261" y="5063402"/>
            <a:ext cx="1775351" cy="0"/>
          </a:xfrm>
          <a:prstGeom prst="straightConnector1">
            <a:avLst/>
          </a:prstGeom>
          <a:ln w="28575">
            <a:solidFill>
              <a:srgbClr val="E3061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6938433" y="4358989"/>
            <a:ext cx="4548135" cy="307777"/>
          </a:xfrm>
          <a:prstGeom prst="rect">
            <a:avLst/>
          </a:prstGeom>
        </p:spPr>
        <p:txBody>
          <a:bodyPr wrap="square">
            <a:spAutoFit/>
          </a:bodyPr>
          <a:lstStyle/>
          <a:p>
            <a:pPr algn="ctr"/>
            <a:r>
              <a:rPr lang="en-US" altLang="zh-CN" sz="1400" b="1" dirty="0" smtClean="0">
                <a:solidFill>
                  <a:srgbClr val="E30613"/>
                </a:solidFill>
                <a:cs typeface="+mn-ea"/>
                <a:sym typeface="+mn-lt"/>
              </a:rPr>
              <a:t>IDM</a:t>
            </a:r>
            <a:r>
              <a:rPr lang="zh-CN" altLang="en-US" sz="1400" b="1" dirty="0" smtClean="0">
                <a:solidFill>
                  <a:srgbClr val="E30613"/>
                </a:solidFill>
                <a:cs typeface="+mn-ea"/>
                <a:sym typeface="+mn-lt"/>
              </a:rPr>
              <a:t>模式产品改进芯片设计可在公司内部完成</a:t>
            </a:r>
            <a:endParaRPr lang="zh-CN" altLang="en-US" sz="1400" b="1" dirty="0">
              <a:solidFill>
                <a:srgbClr val="E30613"/>
              </a:solidFill>
              <a:cs typeface="+mn-ea"/>
              <a:sym typeface="+mn-lt"/>
            </a:endParaRPr>
          </a:p>
        </p:txBody>
      </p:sp>
      <p:sp>
        <p:nvSpPr>
          <p:cNvPr id="125" name="矩形 124"/>
          <p:cNvSpPr/>
          <p:nvPr/>
        </p:nvSpPr>
        <p:spPr>
          <a:xfrm>
            <a:off x="6933070" y="4253005"/>
            <a:ext cx="4494595" cy="2425906"/>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矩形 125"/>
          <p:cNvSpPr/>
          <p:nvPr/>
        </p:nvSpPr>
        <p:spPr>
          <a:xfrm>
            <a:off x="388782" y="4258721"/>
            <a:ext cx="6450927" cy="2420189"/>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485900" y="383612"/>
            <a:ext cx="8784976" cy="553998"/>
          </a:xfrm>
          <a:prstGeom prst="rect">
            <a:avLst/>
          </a:prstGeom>
          <a:noFill/>
        </p:spPr>
        <p:txBody>
          <a:bodyPr wrap="square" rtlCol="0">
            <a:spAutoFit/>
          </a:bodyPr>
          <a:lstStyle/>
          <a:p>
            <a:r>
              <a:rPr lang="zh-CN" altLang="en-US" sz="3000" b="1" dirty="0" smtClean="0">
                <a:solidFill>
                  <a:srgbClr val="E10000"/>
                </a:solidFill>
                <a:latin typeface="微软雅黑" panose="020B0503020204020204" pitchFamily="34" charset="-122"/>
                <a:ea typeface="微软雅黑" panose="020B0503020204020204" pitchFamily="34" charset="-122"/>
              </a:rPr>
              <a:t>化合物半导体：在功率器件中的替代</a:t>
            </a:r>
            <a:r>
              <a:rPr lang="zh-CN" altLang="en-US" sz="3000" b="1" dirty="0">
                <a:solidFill>
                  <a:srgbClr val="E10000"/>
                </a:solidFill>
                <a:latin typeface="微软雅黑" panose="020B0503020204020204" pitchFamily="34" charset="-122"/>
                <a:ea typeface="微软雅黑" panose="020B0503020204020204" pitchFamily="34" charset="-122"/>
              </a:rPr>
              <a:t>空间</a:t>
            </a:r>
            <a:r>
              <a:rPr lang="zh-CN" altLang="en-US" sz="3000" b="1" dirty="0" smtClean="0">
                <a:solidFill>
                  <a:srgbClr val="E10000"/>
                </a:solidFill>
                <a:latin typeface="微软雅黑" panose="020B0503020204020204" pitchFamily="34" charset="-122"/>
                <a:ea typeface="微软雅黑" panose="020B0503020204020204" pitchFamily="34" charset="-122"/>
              </a:rPr>
              <a:t>广阔</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2247250"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资料来源：拓璞产业研究院，长江证券研究所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1053852" y="1073212"/>
            <a:ext cx="10080104" cy="890693"/>
          </a:xfrm>
          <a:prstGeom prst="rect">
            <a:avLst/>
          </a:prstGeom>
          <a:noFill/>
        </p:spPr>
        <p:txBody>
          <a:bodyPr wrap="square">
            <a:spAutoFit/>
          </a:bodyPr>
          <a:lstStyle/>
          <a:p>
            <a:pPr algn="just" defTabSz="914400">
              <a:lnSpc>
                <a:spcPct val="150000"/>
              </a:lnSpc>
              <a:defRPr/>
            </a:pP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绝缘击穿场强是硅的</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倍（意味着外延层厚底是硅的</a:t>
            </a:r>
            <a:r>
              <a:rPr lang="en-US" altLang="zh-CN" sz="1200" dirty="0">
                <a:latin typeface="微软雅黑" panose="020B0503020204020204" pitchFamily="34" charset="-122"/>
                <a:ea typeface="微软雅黑" panose="020B0503020204020204" pitchFamily="34" charset="-122"/>
              </a:rPr>
              <a:t>1/10</a:t>
            </a:r>
            <a:r>
              <a:rPr lang="zh-CN" altLang="en-US" sz="1200" dirty="0">
                <a:latin typeface="微软雅黑" panose="020B0503020204020204" pitchFamily="34" charset="-122"/>
                <a:ea typeface="微软雅黑" panose="020B0503020204020204" pitchFamily="34" charset="-122"/>
              </a:rPr>
              <a:t>），带隙、导热系数约为硅的</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倍，同时在器件制作时可以在较宽范围内控制必要的</a:t>
            </a:r>
            <a:r>
              <a:rPr lang="en-US" altLang="zh-CN" sz="1200" dirty="0">
                <a:latin typeface="微软雅黑" panose="020B0503020204020204" pitchFamily="34" charset="-122"/>
                <a:ea typeface="微软雅黑" panose="020B0503020204020204" pitchFamily="34" charset="-122"/>
              </a:rPr>
              <a:t>p</a:t>
            </a:r>
            <a:r>
              <a:rPr lang="zh-CN" altLang="en-US" sz="1200" dirty="0">
                <a:latin typeface="微软雅黑" panose="020B0503020204020204" pitchFamily="34" charset="-122"/>
                <a:ea typeface="微软雅黑" panose="020B0503020204020204" pitchFamily="34" charset="-122"/>
              </a:rPr>
              <a:t>型、</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型，能够在高温、高压等工作环境下工作，同时能源转换效率更高，所以被认为是一种超越</a:t>
            </a:r>
            <a:r>
              <a:rPr lang="en-US" altLang="zh-CN" sz="1200" dirty="0">
                <a:latin typeface="微软雅黑" panose="020B0503020204020204" pitchFamily="34" charset="-122"/>
                <a:ea typeface="微软雅黑" panose="020B0503020204020204" pitchFamily="34" charset="-122"/>
              </a:rPr>
              <a:t>Si</a:t>
            </a:r>
            <a:r>
              <a:rPr lang="zh-CN" altLang="en-US" sz="1200" dirty="0">
                <a:latin typeface="微软雅黑" panose="020B0503020204020204" pitchFamily="34" charset="-122"/>
                <a:ea typeface="微软雅黑" panose="020B0503020204020204" pitchFamily="34" charset="-122"/>
              </a:rPr>
              <a:t>极限的功率器件材料，在新能源领域中具有相比</a:t>
            </a:r>
            <a:r>
              <a:rPr lang="en-US" altLang="zh-CN" sz="1200" dirty="0">
                <a:latin typeface="微软雅黑" panose="020B0503020204020204" pitchFamily="34" charset="-122"/>
                <a:ea typeface="微软雅黑" panose="020B0503020204020204" pitchFamily="34" charset="-122"/>
              </a:rPr>
              <a:t>Si</a:t>
            </a:r>
            <a:r>
              <a:rPr lang="zh-CN" altLang="en-US" sz="1200" dirty="0">
                <a:latin typeface="微软雅黑" panose="020B0503020204020204" pitchFamily="34" charset="-122"/>
                <a:ea typeface="微软雅黑" panose="020B0503020204020204" pitchFamily="34" charset="-122"/>
              </a:rPr>
              <a:t>器件更好的表现。</a:t>
            </a:r>
            <a:endParaRPr lang="zh-CN" altLang="en-US" sz="1200" dirty="0">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1053852" y="2291984"/>
          <a:ext cx="10089684" cy="1929100"/>
        </p:xfrm>
        <a:graphic>
          <a:graphicData uri="http://schemas.openxmlformats.org/drawingml/2006/table">
            <a:tbl>
              <a:tblPr firstRow="1" firstCol="1" bandRow="1">
                <a:tableStyleId>{5C22544A-7EE6-4342-B048-85BDC9FD1C3A}</a:tableStyleId>
              </a:tblPr>
              <a:tblGrid>
                <a:gridCol w="2181390"/>
                <a:gridCol w="1051345"/>
                <a:gridCol w="980717"/>
                <a:gridCol w="1121974"/>
                <a:gridCol w="700224"/>
                <a:gridCol w="4054034"/>
              </a:tblGrid>
              <a:tr h="192910">
                <a:tc>
                  <a:txBody>
                    <a:bodyPr/>
                    <a:lstStyle/>
                    <a:p>
                      <a:pPr algn="ctr"/>
                      <a:r>
                        <a:rPr lang="zh-CN" sz="1100" kern="100">
                          <a:solidFill>
                            <a:schemeClr val="bg1"/>
                          </a:solidFill>
                          <a:effectLst/>
                        </a:rPr>
                        <a:t>特征</a:t>
                      </a:r>
                      <a:endParaRPr lang="zh-CN" sz="1200" kern="10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a:solidFill>
                            <a:schemeClr val="bg1"/>
                          </a:solidFill>
                          <a:effectLst/>
                        </a:rPr>
                        <a:t>Si</a:t>
                      </a:r>
                      <a:endParaRPr lang="zh-CN" sz="1200" kern="10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a:solidFill>
                            <a:schemeClr val="bg1"/>
                          </a:solidFill>
                          <a:effectLst/>
                        </a:rPr>
                        <a:t>4H-SiC</a:t>
                      </a:r>
                      <a:endParaRPr lang="zh-CN" sz="1200" kern="10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dirty="0">
                          <a:solidFill>
                            <a:schemeClr val="bg1"/>
                          </a:solidFill>
                          <a:effectLst/>
                        </a:rPr>
                        <a:t>GaAs</a:t>
                      </a:r>
                      <a:endParaRPr lang="zh-CN" sz="1200"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dirty="0" err="1">
                          <a:solidFill>
                            <a:schemeClr val="bg1"/>
                          </a:solidFill>
                          <a:effectLst/>
                        </a:rPr>
                        <a:t>GaN</a:t>
                      </a:r>
                      <a:endParaRPr lang="zh-CN" sz="1200"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zh-CN" sz="1100" kern="100" dirty="0">
                          <a:solidFill>
                            <a:schemeClr val="bg1"/>
                          </a:solidFill>
                          <a:effectLst/>
                        </a:rPr>
                        <a:t>备注</a:t>
                      </a:r>
                      <a:endParaRPr lang="zh-CN" sz="1200"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r>
              <a:tr h="192910">
                <a:tc>
                  <a:txBody>
                    <a:bodyPr/>
                    <a:lstStyle/>
                    <a:p>
                      <a:pPr algn="ctr"/>
                      <a:r>
                        <a:rPr lang="zh-CN" sz="1100" b="0" kern="100" dirty="0">
                          <a:solidFill>
                            <a:schemeClr val="tx1"/>
                          </a:solidFill>
                          <a:effectLst/>
                        </a:rPr>
                        <a:t>禁带宽度：</a:t>
                      </a:r>
                      <a:r>
                        <a:rPr lang="en-US" sz="1100" b="0" kern="100" dirty="0">
                          <a:solidFill>
                            <a:schemeClr val="tx1"/>
                          </a:solidFill>
                          <a:effectLst/>
                        </a:rPr>
                        <a:t>E</a:t>
                      </a:r>
                      <a:r>
                        <a:rPr lang="en-US" sz="1100" b="0" kern="100" baseline="-25000" dirty="0">
                          <a:solidFill>
                            <a:schemeClr val="tx1"/>
                          </a:solidFill>
                          <a:effectLst/>
                        </a:rPr>
                        <a:t>G</a:t>
                      </a:r>
                      <a:r>
                        <a:rPr lang="en-US" sz="1100" b="0" kern="100" dirty="0">
                          <a:solidFill>
                            <a:schemeClr val="tx1"/>
                          </a:solidFill>
                          <a:effectLst/>
                        </a:rPr>
                        <a:t>(eV)</a:t>
                      </a:r>
                      <a:endParaRPr lang="zh-CN" sz="1100" b="0"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1.12</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3.26</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1.43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3.5</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禁带宽度越大，耐高电压和高温性能越好</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r>
              <a:tr h="192910">
                <a:tc>
                  <a:txBody>
                    <a:bodyPr/>
                    <a:lstStyle/>
                    <a:p>
                      <a:pPr algn="ctr"/>
                      <a:r>
                        <a:rPr lang="zh-CN" sz="1100" b="0" kern="100">
                          <a:solidFill>
                            <a:schemeClr val="tx1"/>
                          </a:solidFill>
                          <a:effectLst/>
                        </a:rPr>
                        <a:t>电子迁移率</a:t>
                      </a:r>
                      <a:r>
                        <a:rPr lang="en-US" sz="1100" b="0" kern="100">
                          <a:solidFill>
                            <a:schemeClr val="tx1"/>
                          </a:solidFill>
                          <a:effectLst/>
                        </a:rPr>
                        <a:t>:</a:t>
                      </a:r>
                      <a:r>
                        <a:rPr lang="zh-CN" sz="1100" b="0" kern="100">
                          <a:solidFill>
                            <a:schemeClr val="tx1"/>
                          </a:solidFill>
                          <a:effectLst/>
                        </a:rPr>
                        <a:t>μ</a:t>
                      </a:r>
                      <a:r>
                        <a:rPr lang="en-US" sz="1100" b="0" kern="100" baseline="-25000">
                          <a:solidFill>
                            <a:schemeClr val="tx1"/>
                          </a:solidFill>
                          <a:effectLst/>
                        </a:rPr>
                        <a:t>N</a:t>
                      </a:r>
                      <a:r>
                        <a:rPr lang="en-US" sz="1100" b="0" kern="100">
                          <a:solidFill>
                            <a:schemeClr val="tx1"/>
                          </a:solidFill>
                          <a:effectLst/>
                        </a:rPr>
                        <a:t>(cm</a:t>
                      </a:r>
                      <a:r>
                        <a:rPr lang="en-US" sz="1100" b="0" kern="100" baseline="30000">
                          <a:solidFill>
                            <a:schemeClr val="tx1"/>
                          </a:solidFill>
                          <a:effectLst/>
                        </a:rPr>
                        <a:t>2</a:t>
                      </a:r>
                      <a:r>
                        <a:rPr lang="en-US" sz="1100" b="0" kern="100">
                          <a:solidFill>
                            <a:schemeClr val="tx1"/>
                          </a:solidFill>
                          <a:effectLst/>
                        </a:rPr>
                        <a:t>/V</a:t>
                      </a:r>
                      <a:r>
                        <a:rPr lang="en-US" sz="1100" b="0" kern="100" baseline="-25000">
                          <a:solidFill>
                            <a:schemeClr val="tx1"/>
                          </a:solidFill>
                          <a:effectLst/>
                        </a:rPr>
                        <a:t>S</a:t>
                      </a:r>
                      <a:r>
                        <a:rPr lang="en-US"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1,400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900</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8,500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1,250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电子迁移率越高，电阻率越小</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2910">
                <a:tc>
                  <a:txBody>
                    <a:bodyPr/>
                    <a:lstStyle/>
                    <a:p>
                      <a:pPr algn="ctr"/>
                      <a:r>
                        <a:rPr lang="zh-CN" sz="1100" b="0" kern="100">
                          <a:solidFill>
                            <a:schemeClr val="tx1"/>
                          </a:solidFill>
                          <a:effectLst/>
                        </a:rPr>
                        <a:t>空穴迁移率</a:t>
                      </a:r>
                      <a:r>
                        <a:rPr lang="en-US" sz="1100" b="0" kern="100">
                          <a:solidFill>
                            <a:schemeClr val="tx1"/>
                          </a:solidFill>
                          <a:effectLst/>
                        </a:rPr>
                        <a:t>:</a:t>
                      </a:r>
                      <a:r>
                        <a:rPr lang="zh-CN" sz="1100" b="0" kern="100">
                          <a:solidFill>
                            <a:schemeClr val="tx1"/>
                          </a:solidFill>
                          <a:effectLst/>
                        </a:rPr>
                        <a:t>μ</a:t>
                      </a:r>
                      <a:r>
                        <a:rPr lang="en-US" sz="1100" b="0" kern="100" baseline="-25000">
                          <a:solidFill>
                            <a:schemeClr val="tx1"/>
                          </a:solidFill>
                          <a:effectLst/>
                        </a:rPr>
                        <a:t>P</a:t>
                      </a:r>
                      <a:r>
                        <a:rPr lang="en-US" sz="1100" b="0" kern="100">
                          <a:solidFill>
                            <a:schemeClr val="tx1"/>
                          </a:solidFill>
                          <a:effectLst/>
                        </a:rPr>
                        <a:t>(cm</a:t>
                      </a:r>
                      <a:r>
                        <a:rPr lang="en-US" sz="1100" b="0" kern="100" baseline="30000">
                          <a:solidFill>
                            <a:schemeClr val="tx1"/>
                          </a:solidFill>
                          <a:effectLst/>
                        </a:rPr>
                        <a:t>2</a:t>
                      </a:r>
                      <a:r>
                        <a:rPr lang="en-US"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600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100</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400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200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chemeClr val="tx1"/>
                          </a:solidFill>
                          <a:effectLst/>
                        </a:rPr>
                        <a:t> </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2910">
                <a:tc>
                  <a:txBody>
                    <a:bodyPr/>
                    <a:lstStyle/>
                    <a:p>
                      <a:pPr algn="ctr"/>
                      <a:r>
                        <a:rPr lang="zh-CN" sz="1100" b="0" kern="100">
                          <a:solidFill>
                            <a:schemeClr val="tx1"/>
                          </a:solidFill>
                          <a:effectLst/>
                        </a:rPr>
                        <a:t>击穿电场</a:t>
                      </a:r>
                      <a:r>
                        <a:rPr lang="en-US" sz="1100" b="0" kern="100">
                          <a:solidFill>
                            <a:schemeClr val="tx1"/>
                          </a:solidFill>
                          <a:effectLst/>
                        </a:rPr>
                        <a:t>:E</a:t>
                      </a:r>
                      <a:r>
                        <a:rPr lang="en-US" sz="1100" b="0" kern="100" baseline="-25000">
                          <a:solidFill>
                            <a:schemeClr val="tx1"/>
                          </a:solidFill>
                          <a:effectLst/>
                        </a:rPr>
                        <a:t>B</a:t>
                      </a:r>
                      <a:r>
                        <a:rPr lang="en-US" sz="1100" b="0" kern="100">
                          <a:solidFill>
                            <a:schemeClr val="tx1"/>
                          </a:solidFill>
                          <a:effectLst/>
                        </a:rPr>
                        <a:t>(V/cm)</a:t>
                      </a:r>
                      <a:r>
                        <a:rPr lang="zh-CN" sz="1100" b="0" kern="100">
                          <a:solidFill>
                            <a:schemeClr val="tx1"/>
                          </a:solidFill>
                          <a:effectLst/>
                        </a:rPr>
                        <a:t>×</a:t>
                      </a:r>
                      <a:r>
                        <a:rPr lang="en-US" sz="1100" b="0" kern="100">
                          <a:solidFill>
                            <a:schemeClr val="tx1"/>
                          </a:solidFill>
                          <a:effectLst/>
                        </a:rPr>
                        <a:t>10</a:t>
                      </a:r>
                      <a:r>
                        <a:rPr lang="en-US" sz="1100" b="0" kern="100" baseline="30000">
                          <a:solidFill>
                            <a:schemeClr val="tx1"/>
                          </a:solidFill>
                          <a:effectLst/>
                        </a:rPr>
                        <a:t>6</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0.3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3</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0.4</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击穿电场越高越耐高压</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2910">
                <a:tc>
                  <a:txBody>
                    <a:bodyPr/>
                    <a:lstStyle/>
                    <a:p>
                      <a:pPr algn="ctr"/>
                      <a:r>
                        <a:rPr lang="zh-CN" sz="1100" b="0" kern="100">
                          <a:solidFill>
                            <a:schemeClr val="tx1"/>
                          </a:solidFill>
                          <a:effectLst/>
                        </a:rPr>
                        <a:t>导热系数</a:t>
                      </a:r>
                      <a:r>
                        <a:rPr lang="en-US" sz="1100" b="0" kern="100">
                          <a:solidFill>
                            <a:schemeClr val="tx1"/>
                          </a:solidFill>
                          <a:effectLst/>
                        </a:rPr>
                        <a:t>(W/cm</a:t>
                      </a:r>
                      <a:r>
                        <a:rPr lang="zh-CN" sz="1100" b="0" kern="100">
                          <a:solidFill>
                            <a:schemeClr val="tx1"/>
                          </a:solidFill>
                          <a:effectLst/>
                        </a:rPr>
                        <a:t>°</a:t>
                      </a:r>
                      <a:r>
                        <a:rPr lang="en-US" sz="1100" b="0" kern="100">
                          <a:solidFill>
                            <a:schemeClr val="tx1"/>
                          </a:solidFill>
                          <a:effectLst/>
                        </a:rPr>
                        <a:t>C)</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1.5</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4.9</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0.5</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导热系数越高，工作温度上限越高</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2910">
                <a:tc>
                  <a:txBody>
                    <a:bodyPr/>
                    <a:lstStyle/>
                    <a:p>
                      <a:pPr algn="ctr"/>
                      <a:r>
                        <a:rPr lang="zh-CN" sz="1100" b="0" kern="100">
                          <a:solidFill>
                            <a:schemeClr val="tx1"/>
                          </a:solidFill>
                          <a:effectLst/>
                        </a:rPr>
                        <a:t>饱和漂移速度</a:t>
                      </a:r>
                      <a:r>
                        <a:rPr lang="en-US" sz="1100" b="0" kern="100">
                          <a:solidFill>
                            <a:schemeClr val="tx1"/>
                          </a:solidFill>
                          <a:effectLst/>
                        </a:rPr>
                        <a:t>:V</a:t>
                      </a:r>
                      <a:r>
                        <a:rPr lang="en-US" sz="1100" b="0" kern="100" baseline="-25000">
                          <a:solidFill>
                            <a:schemeClr val="tx1"/>
                          </a:solidFill>
                          <a:effectLst/>
                        </a:rPr>
                        <a:t>S</a:t>
                      </a:r>
                      <a:r>
                        <a:rPr lang="en-US" sz="1100" b="0" kern="100">
                          <a:solidFill>
                            <a:schemeClr val="tx1"/>
                          </a:solidFill>
                          <a:effectLst/>
                        </a:rPr>
                        <a:t>(cm/s)</a:t>
                      </a:r>
                      <a:r>
                        <a:rPr lang="zh-CN" sz="1100" b="0" kern="100">
                          <a:solidFill>
                            <a:schemeClr val="tx1"/>
                          </a:solidFill>
                          <a:effectLst/>
                        </a:rPr>
                        <a:t>×</a:t>
                      </a:r>
                      <a:r>
                        <a:rPr lang="en-US" sz="1100" b="0" kern="100">
                          <a:solidFill>
                            <a:schemeClr val="tx1"/>
                          </a:solidFill>
                          <a:effectLst/>
                        </a:rPr>
                        <a:t>10</a:t>
                      </a:r>
                      <a:r>
                        <a:rPr lang="en-US" sz="1100" b="0" kern="100" baseline="30000">
                          <a:solidFill>
                            <a:schemeClr val="tx1"/>
                          </a:solidFill>
                          <a:effectLst/>
                        </a:rPr>
                        <a:t>7</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2.7</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2</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2.7</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sz="1100" b="1" kern="100" dirty="0">
                          <a:solidFill>
                            <a:schemeClr val="tx1"/>
                          </a:solidFill>
                          <a:effectLst/>
                        </a:rPr>
                        <a:t>高电子饱和漂移速度与低介电常数的半导体材料具有更高的频率特性</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2910">
                <a:tc>
                  <a:txBody>
                    <a:bodyPr/>
                    <a:lstStyle/>
                    <a:p>
                      <a:pPr algn="ctr"/>
                      <a:r>
                        <a:rPr lang="zh-CN" sz="1100" b="0" kern="100">
                          <a:solidFill>
                            <a:schemeClr val="tx1"/>
                          </a:solidFill>
                          <a:effectLst/>
                        </a:rPr>
                        <a:t>相对介电常数</a:t>
                      </a:r>
                      <a:r>
                        <a:rPr lang="en-US" sz="1100" b="0" kern="100">
                          <a:solidFill>
                            <a:schemeClr val="tx1"/>
                          </a:solidFill>
                          <a:effectLst/>
                        </a:rPr>
                        <a:t>:</a:t>
                      </a:r>
                      <a:r>
                        <a:rPr lang="zh-CN" sz="1100" b="0" kern="100">
                          <a:solidFill>
                            <a:schemeClr val="tx1"/>
                          </a:solidFill>
                          <a:effectLst/>
                        </a:rPr>
                        <a:t>ε</a:t>
                      </a:r>
                      <a:r>
                        <a:rPr lang="en-US" sz="1100" b="0" kern="100" baseline="-25000">
                          <a:solidFill>
                            <a:schemeClr val="tx1"/>
                          </a:solidFill>
                          <a:effectLst/>
                        </a:rPr>
                        <a:t>S</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11.8</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9.7</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12.8</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dirty="0">
                          <a:solidFill>
                            <a:schemeClr val="tx1"/>
                          </a:solidFill>
                          <a:effectLst/>
                        </a:rPr>
                        <a:t>9.5</a:t>
                      </a:r>
                      <a:endParaRPr lang="zh-CN" sz="1100" b="0"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tc>
              </a:tr>
              <a:tr h="192910">
                <a:tc>
                  <a:txBody>
                    <a:bodyPr/>
                    <a:lstStyle/>
                    <a:p>
                      <a:pPr algn="ctr"/>
                      <a:r>
                        <a:rPr lang="en-US" sz="1100" b="0" kern="100">
                          <a:solidFill>
                            <a:schemeClr val="tx1"/>
                          </a:solidFill>
                          <a:effectLst/>
                        </a:rPr>
                        <a:t>p.n</a:t>
                      </a:r>
                      <a:r>
                        <a:rPr lang="zh-CN" sz="1100" b="0" kern="100">
                          <a:solidFill>
                            <a:schemeClr val="tx1"/>
                          </a:solidFill>
                          <a:effectLst/>
                        </a:rPr>
                        <a:t>控制</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rgbClr val="E10000"/>
                          </a:solidFill>
                          <a:effectLst/>
                        </a:rPr>
                        <a:t>○</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是否可控制导电</a:t>
                      </a:r>
                      <a:r>
                        <a:rPr lang="en-US" sz="1100" b="1" kern="100" dirty="0">
                          <a:solidFill>
                            <a:schemeClr val="tx1"/>
                          </a:solidFill>
                          <a:effectLst/>
                        </a:rPr>
                        <a:t>/</a:t>
                      </a:r>
                      <a:r>
                        <a:rPr lang="zh-CN" sz="1100" b="1" kern="100" dirty="0">
                          <a:solidFill>
                            <a:schemeClr val="tx1"/>
                          </a:solidFill>
                          <a:effectLst/>
                        </a:rPr>
                        <a:t>半绝缘</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2910">
                <a:tc>
                  <a:txBody>
                    <a:bodyPr/>
                    <a:lstStyle/>
                    <a:p>
                      <a:pPr algn="ctr"/>
                      <a:r>
                        <a:rPr lang="zh-CN" sz="1100" b="0" kern="100">
                          <a:solidFill>
                            <a:schemeClr val="tx1"/>
                          </a:solidFill>
                          <a:effectLst/>
                        </a:rPr>
                        <a:t>热氧化层</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rgbClr val="E10000"/>
                          </a:solidFill>
                          <a:effectLst/>
                        </a:rPr>
                        <a:t>○</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dirty="0">
                          <a:solidFill>
                            <a:schemeClr val="tx1"/>
                          </a:solidFill>
                          <a:effectLst/>
                        </a:rPr>
                        <a:t>×</a:t>
                      </a:r>
                      <a:endParaRPr lang="zh-CN" sz="1100" b="0"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chemeClr val="tx1"/>
                          </a:solidFill>
                          <a:effectLst/>
                        </a:rPr>
                        <a:t> </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文本框 7"/>
          <p:cNvSpPr txBox="1"/>
          <p:nvPr/>
        </p:nvSpPr>
        <p:spPr>
          <a:xfrm>
            <a:off x="4690256" y="1932553"/>
            <a:ext cx="3096344" cy="307777"/>
          </a:xfrm>
          <a:prstGeom prst="rect">
            <a:avLst/>
          </a:prstGeom>
          <a:noFill/>
        </p:spPr>
        <p:txBody>
          <a:bodyPr wrap="square">
            <a:spAutoFit/>
          </a:bodyPr>
          <a:lstStyle/>
          <a:p>
            <a:r>
              <a:rPr lang="en-US" altLang="zh-CN" sz="1400" b="1" dirty="0" err="1" smtClean="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SiC</a:t>
            </a:r>
            <a:r>
              <a:rPr lang="zh-CN" altLang="en-US" sz="1400" b="1"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材料相比硅材料具备多种优势</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pic>
        <p:nvPicPr>
          <p:cNvPr id="11"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7948" y="4335775"/>
            <a:ext cx="3847191" cy="212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8428" y="4362663"/>
            <a:ext cx="4569118" cy="194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214626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1047716" y="1159800"/>
            <a:ext cx="10086240" cy="1167692"/>
          </a:xfrm>
          <a:prstGeom prst="rect">
            <a:avLst/>
          </a:prstGeom>
          <a:noFill/>
        </p:spPr>
        <p:txBody>
          <a:bodyPr wrap="square">
            <a:spAutoFit/>
          </a:bodyPr>
          <a:lstStyle/>
          <a:p>
            <a:pPr algn="just" defTabSz="914400">
              <a:lnSpc>
                <a:spcPct val="150000"/>
              </a:lnSpc>
              <a:defRPr/>
            </a:pPr>
            <a:r>
              <a:rPr lang="zh-CN" altLang="en-US" sz="1200" dirty="0">
                <a:latin typeface="微软雅黑" panose="020B0503020204020204" pitchFamily="34" charset="-122"/>
                <a:ea typeface="微软雅黑" panose="020B0503020204020204" pitchFamily="34" charset="-122"/>
              </a:rPr>
              <a:t>我们认为，未来</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材料将在对能源转换效率、高温高压环境下工作可靠性好、体积重量要求高的电力电子领域大放异彩，主要因为：</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zh-CN" altLang="en-US" sz="1200" dirty="0">
                <a:latin typeface="微软雅黑" panose="020B0503020204020204" pitchFamily="34" charset="-122"/>
                <a:ea typeface="微软雅黑" panose="020B0503020204020204" pitchFamily="34" charset="-122"/>
              </a:rPr>
              <a:t>击穿电场高→耐高压、导通电阻低→</a:t>
            </a:r>
            <a:r>
              <a:rPr lang="zh-CN" altLang="en-US" sz="1200" b="1" dirty="0">
                <a:solidFill>
                  <a:srgbClr val="E10000"/>
                </a:solidFill>
                <a:latin typeface="微软雅黑" panose="020B0503020204020204" pitchFamily="34" charset="-122"/>
                <a:ea typeface="微软雅黑" panose="020B0503020204020204" pitchFamily="34" charset="-122"/>
              </a:rPr>
              <a:t>小型化、可靠性强</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zh-CN" altLang="en-US" sz="1200" dirty="0">
                <a:latin typeface="微软雅黑" panose="020B0503020204020204" pitchFamily="34" charset="-122"/>
                <a:ea typeface="微软雅黑" panose="020B0503020204020204" pitchFamily="34" charset="-122"/>
              </a:rPr>
              <a:t>高电子饱和漂移速度→高频开关损耗小→</a:t>
            </a:r>
            <a:r>
              <a:rPr lang="zh-CN" altLang="en-US" sz="1200" b="1" dirty="0">
                <a:solidFill>
                  <a:srgbClr val="E10000"/>
                </a:solidFill>
                <a:latin typeface="微软雅黑" panose="020B0503020204020204" pitchFamily="34" charset="-122"/>
                <a:ea typeface="微软雅黑" panose="020B0503020204020204" pitchFamily="34" charset="-122"/>
              </a:rPr>
              <a:t>提高转换效率</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禁带宽度大、导热系数高→耐高温→可</a:t>
            </a:r>
            <a:r>
              <a:rPr lang="zh-CN" altLang="en-US" sz="1200" b="1" dirty="0">
                <a:solidFill>
                  <a:srgbClr val="E10000"/>
                </a:solidFill>
                <a:latin typeface="微软雅黑" panose="020B0503020204020204" pitchFamily="34" charset="-122"/>
                <a:ea typeface="微软雅黑" panose="020B0503020204020204" pitchFamily="34" charset="-122"/>
              </a:rPr>
              <a:t>在高温环境下稳定工作，减小散热设备面积</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485900" y="383612"/>
            <a:ext cx="878497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功率器件替代空间广阔</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新能源车增长趋势确立</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pic>
        <p:nvPicPr>
          <p:cNvPr id="11" name="图片 10"/>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50596" y="1519551"/>
            <a:ext cx="4124960" cy="1806575"/>
          </a:xfrm>
          <a:prstGeom prst="rect">
            <a:avLst/>
          </a:prstGeom>
          <a:noFill/>
          <a:ln>
            <a:noFill/>
          </a:ln>
        </p:spPr>
      </p:pic>
      <p:pic>
        <p:nvPicPr>
          <p:cNvPr id="3" name="图片 2"/>
          <p:cNvPicPr>
            <a:picLocks noChangeAspect="1"/>
          </p:cNvPicPr>
          <p:nvPr/>
        </p:nvPicPr>
        <p:blipFill>
          <a:blip r:embed="rId2"/>
          <a:stretch>
            <a:fillRect/>
          </a:stretch>
        </p:blipFill>
        <p:spPr>
          <a:xfrm>
            <a:off x="1073087" y="2420888"/>
            <a:ext cx="6528534" cy="3410821"/>
          </a:xfrm>
          <a:prstGeom prst="rect">
            <a:avLst/>
          </a:prstGeom>
        </p:spPr>
      </p:pic>
      <p:sp>
        <p:nvSpPr>
          <p:cNvPr id="12" name="箭头: 下 11"/>
          <p:cNvSpPr/>
          <p:nvPr/>
        </p:nvSpPr>
        <p:spPr>
          <a:xfrm>
            <a:off x="6238428" y="5348606"/>
            <a:ext cx="353219" cy="483103"/>
          </a:xfrm>
          <a:prstGeom prst="downArrow">
            <a:avLst/>
          </a:prstGeom>
          <a:pattFill prst="dkUpDiag">
            <a:fgClr>
              <a:srgbClr val="E1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09836" y="6021288"/>
            <a:ext cx="6528534" cy="288032"/>
          </a:xfrm>
          <a:prstGeom prst="rect">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新能源领域（光伏发电、储能系统、充电桩、电动车等）的理想材料</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601621" y="1388272"/>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200" dirty="0" err="1">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SiC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材料可以使功率器件、系统缩小体积、降低能量损耗</a:t>
            </a:r>
            <a:endParaRPr lang="zh-CN" altLang="en-US" sz="1200" dirty="0">
              <a:solidFill>
                <a:srgbClr val="E10000"/>
              </a:solidFill>
              <a:latin typeface="微软雅黑" panose="020B0503020204020204" pitchFamily="34" charset="-122"/>
              <a:ea typeface="微软雅黑" panose="020B0503020204020204" pitchFamily="34" charset="-122"/>
            </a:endParaRPr>
          </a:p>
        </p:txBody>
      </p:sp>
      <p:pic>
        <p:nvPicPr>
          <p:cNvPr id="15" name="图片 14"/>
          <p:cNvPicPr/>
          <p:nvPr/>
        </p:nvPicPr>
        <p:blipFill>
          <a:blip r:embed="rId3"/>
          <a:stretch>
            <a:fillRect/>
          </a:stretch>
        </p:blipFill>
        <p:spPr>
          <a:xfrm>
            <a:off x="8254652" y="4830526"/>
            <a:ext cx="3149363" cy="1848385"/>
          </a:xfrm>
          <a:prstGeom prst="rect">
            <a:avLst/>
          </a:prstGeom>
        </p:spPr>
      </p:pic>
      <p:sp>
        <p:nvSpPr>
          <p:cNvPr id="16" name="文本框 15"/>
          <p:cNvSpPr txBox="1"/>
          <p:nvPr/>
        </p:nvSpPr>
        <p:spPr>
          <a:xfrm>
            <a:off x="7601621" y="4377131"/>
            <a:ext cx="4685479" cy="461665"/>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图：以丰田采用的</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6.1kWSiCOBC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模块为例，其功率密度是</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3.3kW</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硅</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OBC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模块的</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倍</a:t>
            </a:r>
            <a:endParaRPr lang="zh-CN" altLang="en-US" sz="1200" dirty="0">
              <a:solidFill>
                <a:srgbClr val="E10000"/>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7653023" y="3529731"/>
          <a:ext cx="4320106" cy="825175"/>
        </p:xfrm>
        <a:graphic>
          <a:graphicData uri="http://schemas.openxmlformats.org/drawingml/2006/table">
            <a:tbl>
              <a:tblPr firstRow="1" firstCol="1" bandRow="1"/>
              <a:tblGrid>
                <a:gridCol w="992761"/>
                <a:gridCol w="698129"/>
                <a:gridCol w="657520"/>
                <a:gridCol w="657520"/>
                <a:gridCol w="657520"/>
                <a:gridCol w="656656"/>
              </a:tblGrid>
              <a:tr h="165035">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能量损耗降低</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功率密度提升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系统成本节约</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尺寸缩小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充电时间提升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r>
              <a:tr h="165035">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动力总成</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r>
              <a:tr h="165035">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OBC</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5035">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DC-DC</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30%</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5035">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充电桩</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2X</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2248853"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Infineon</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Yole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713818" y="2793048"/>
            <a:ext cx="4154321" cy="307777"/>
          </a:xfrm>
          <a:prstGeom prst="rect">
            <a:avLst/>
          </a:prstGeom>
          <a:noFill/>
        </p:spPr>
        <p:txBody>
          <a:bodyPr wrap="square">
            <a:spAutoFit/>
          </a:bodyPr>
          <a:lstStyle/>
          <a:p>
            <a:r>
              <a:rPr lang="zh-CN" altLang="en-US" sz="1400" b="1" dirty="0" smtClean="0">
                <a:solidFill>
                  <a:srgbClr val="E10000"/>
                </a:solidFill>
                <a:latin typeface="微软雅黑" panose="020B0503020204020204" pitchFamily="34" charset="-122"/>
                <a:ea typeface="微软雅黑" panose="020B0503020204020204" pitchFamily="34" charset="-122"/>
              </a:rPr>
              <a:t>未来</a:t>
            </a:r>
            <a:r>
              <a:rPr lang="zh-CN" altLang="en-US" sz="1400" b="1" dirty="0">
                <a:solidFill>
                  <a:srgbClr val="E10000"/>
                </a:solidFill>
                <a:latin typeface="微软雅黑" panose="020B0503020204020204" pitchFamily="34" charset="-122"/>
                <a:ea typeface="微软雅黑" panose="020B0503020204020204" pitchFamily="34" charset="-122"/>
              </a:rPr>
              <a:t>新能源车增长迅猛（单位：百万台）</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942284" y="2782035"/>
            <a:ext cx="4176464" cy="307777"/>
          </a:xfrm>
          <a:prstGeom prst="rect">
            <a:avLst/>
          </a:prstGeom>
          <a:noFill/>
        </p:spPr>
        <p:txBody>
          <a:bodyPr wrap="square">
            <a:spAutoFit/>
          </a:bodyPr>
          <a:lstStyle/>
          <a:p>
            <a:r>
              <a:rPr lang="en-US" altLang="zh-CN" sz="1400" b="1" dirty="0" err="1" smtClean="0">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在新能源车的市场空间（单位：亿美元）</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23956" y="923127"/>
            <a:ext cx="10411016" cy="1721690"/>
          </a:xfrm>
          <a:prstGeom prst="rect">
            <a:avLst/>
          </a:prstGeom>
          <a:noFill/>
        </p:spPr>
        <p:txBody>
          <a:bodyPr wrap="square">
            <a:spAutoFit/>
          </a:bodyPr>
          <a:lstStyle/>
          <a:p>
            <a:pPr algn="just" defTabSz="914400">
              <a:lnSpc>
                <a:spcPct val="150000"/>
              </a:lnSpc>
              <a:spcAft>
                <a:spcPts val="600"/>
              </a:spcAft>
              <a:defRPr/>
            </a:pPr>
            <a:r>
              <a:rPr lang="zh-CN" altLang="en-US" sz="1200" b="1" dirty="0">
                <a:latin typeface="微软雅黑" panose="020B0503020204020204" pitchFamily="34" charset="-122"/>
                <a:ea typeface="微软雅黑" panose="020B0503020204020204" pitchFamily="34" charset="-122"/>
              </a:rPr>
              <a:t>新能源车带动功率半导体市场需求快速扩容，</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功率器件或迎替代机遇。</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材料拥有宽禁带、高击穿电场、高热导率、高电子迁移率以及抗辐射等特性，</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基的</a:t>
            </a:r>
            <a:r>
              <a:rPr lang="en-US" altLang="zh-CN" sz="1200" dirty="0">
                <a:latin typeface="微软雅黑" panose="020B0503020204020204" pitchFamily="34" charset="-122"/>
                <a:ea typeface="微软雅黑" panose="020B0503020204020204" pitchFamily="34" charset="-122"/>
              </a:rPr>
              <a:t>SBD</a:t>
            </a:r>
            <a:r>
              <a:rPr lang="zh-CN" altLang="en-US" sz="1200" dirty="0">
                <a:latin typeface="微软雅黑" panose="020B0503020204020204" pitchFamily="34" charset="-122"/>
                <a:ea typeface="微软雅黑" panose="020B0503020204020204" pitchFamily="34" charset="-122"/>
              </a:rPr>
              <a:t>以及</a:t>
            </a:r>
            <a:r>
              <a:rPr lang="en-US" altLang="zh-CN" sz="1200" dirty="0">
                <a:latin typeface="微软雅黑" panose="020B0503020204020204" pitchFamily="34" charset="-122"/>
                <a:ea typeface="微软雅黑" panose="020B0503020204020204" pitchFamily="34" charset="-122"/>
              </a:rPr>
              <a:t>MOSFET</a:t>
            </a:r>
            <a:r>
              <a:rPr lang="zh-CN" altLang="en-US" sz="1200" dirty="0">
                <a:latin typeface="微软雅黑" panose="020B0503020204020204" pitchFamily="34" charset="-122"/>
                <a:ea typeface="微软雅黑" panose="020B0503020204020204" pitchFamily="34" charset="-122"/>
              </a:rPr>
              <a:t>更适合在高频、高温、高压、高功率以及强辐射的环境中工作。</a:t>
            </a:r>
            <a:r>
              <a:rPr lang="zh-CN" altLang="en-US" sz="1200" b="1" dirty="0">
                <a:latin typeface="微软雅黑" panose="020B0503020204020204" pitchFamily="34" charset="-122"/>
                <a:ea typeface="微软雅黑" panose="020B0503020204020204" pitchFamily="34" charset="-122"/>
              </a:rPr>
              <a:t>在功率等级相同的条件下，采用</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器件可将电驱、电控等体积缩小化，满足功率密度更高、设计更紧凑的需求，同时也能使电动车续航里程更长。</a:t>
            </a:r>
            <a:r>
              <a:rPr lang="zh-CN" altLang="en-US" sz="1200" dirty="0">
                <a:latin typeface="微软雅黑" panose="020B0503020204020204" pitchFamily="34" charset="-122"/>
                <a:ea typeface="微软雅黑" panose="020B0503020204020204" pitchFamily="34" charset="-122"/>
              </a:rPr>
              <a:t>据天科合达招股说明书，美国特斯拉公司的</a:t>
            </a:r>
            <a:r>
              <a:rPr lang="en-US" altLang="zh-CN" sz="1200" dirty="0">
                <a:latin typeface="微软雅黑" panose="020B0503020204020204" pitchFamily="34" charset="-122"/>
                <a:ea typeface="微软雅黑" panose="020B0503020204020204" pitchFamily="34" charset="-122"/>
              </a:rPr>
              <a:t>Model3</a:t>
            </a:r>
            <a:r>
              <a:rPr lang="zh-CN" altLang="en-US" sz="1200" dirty="0">
                <a:latin typeface="微软雅黑" panose="020B0503020204020204" pitchFamily="34" charset="-122"/>
                <a:ea typeface="微软雅黑" panose="020B0503020204020204" pitchFamily="34" charset="-122"/>
              </a:rPr>
              <a:t>车型便采用了以</a:t>
            </a:r>
            <a:r>
              <a:rPr lang="en-US" altLang="zh-CN" sz="1200" dirty="0">
                <a:latin typeface="微软雅黑" panose="020B0503020204020204" pitchFamily="34" charset="-122"/>
                <a:ea typeface="微软雅黑" panose="020B0503020204020204" pitchFamily="34" charset="-122"/>
              </a:rPr>
              <a:t>24</a:t>
            </a:r>
            <a:r>
              <a:rPr lang="zh-CN" altLang="en-US" sz="1200" dirty="0">
                <a:latin typeface="微软雅黑" panose="020B0503020204020204" pitchFamily="34" charset="-122"/>
                <a:ea typeface="微软雅黑" panose="020B0503020204020204" pitchFamily="34" charset="-122"/>
              </a:rPr>
              <a:t>个</a:t>
            </a:r>
            <a:r>
              <a:rPr lang="en-US" altLang="zh-CN" sz="1200" dirty="0" err="1">
                <a:latin typeface="微软雅黑" panose="020B0503020204020204" pitchFamily="34" charset="-122"/>
                <a:ea typeface="微软雅黑" panose="020B0503020204020204" pitchFamily="34" charset="-122"/>
              </a:rPr>
              <a:t>SiCMOSFET</a:t>
            </a:r>
            <a:r>
              <a:rPr lang="zh-CN" altLang="en-US" sz="1200" dirty="0">
                <a:latin typeface="微软雅黑" panose="020B0503020204020204" pitchFamily="34" charset="-122"/>
                <a:ea typeface="微软雅黑" panose="020B0503020204020204" pitchFamily="34" charset="-122"/>
              </a:rPr>
              <a:t>为功率模块的逆变器，是第一家在主逆变器中集成全</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功率器件的汽车厂商；目前全球已有超过</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家汽车厂商在车载充电系统中使用</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功率器件；此外，</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器件应用于新能源汽车充电桩，可以减小充电桩体积，提高充电速度。</a:t>
            </a:r>
            <a:r>
              <a:rPr lang="zh-CN" altLang="en-US" sz="1200" b="1" dirty="0">
                <a:latin typeface="微软雅黑" panose="020B0503020204020204" pitchFamily="34" charset="-122"/>
                <a:ea typeface="微软雅黑" panose="020B0503020204020204" pitchFamily="34" charset="-122"/>
              </a:rPr>
              <a:t>据</a:t>
            </a:r>
            <a:r>
              <a:rPr lang="en-US" altLang="zh-CN" sz="1200" b="1" dirty="0" err="1">
                <a:latin typeface="微软雅黑" panose="020B0503020204020204" pitchFamily="34" charset="-122"/>
                <a:ea typeface="微软雅黑" panose="020B0503020204020204" pitchFamily="34" charset="-122"/>
              </a:rPr>
              <a:t>Yole</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2018</a:t>
            </a:r>
            <a:r>
              <a:rPr lang="zh-CN" altLang="en-US" sz="1200" b="1" dirty="0">
                <a:latin typeface="微软雅黑" panose="020B0503020204020204" pitchFamily="34" charset="-122"/>
                <a:ea typeface="微软雅黑" panose="020B0503020204020204" pitchFamily="34" charset="-122"/>
              </a:rPr>
              <a:t>年全球车载</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功率器件的市场空间为</a:t>
            </a:r>
            <a:r>
              <a:rPr lang="en-US" altLang="zh-CN" sz="1200" b="1" dirty="0">
                <a:latin typeface="微软雅黑" panose="020B0503020204020204" pitchFamily="34" charset="-122"/>
                <a:ea typeface="微软雅黑" panose="020B0503020204020204" pitchFamily="34" charset="-122"/>
              </a:rPr>
              <a:t>4.2</a:t>
            </a:r>
            <a:r>
              <a:rPr lang="zh-CN" altLang="en-US" sz="1200" b="1" dirty="0">
                <a:latin typeface="微软雅黑" panose="020B0503020204020204" pitchFamily="34" charset="-122"/>
                <a:ea typeface="微软雅黑" panose="020B0503020204020204" pitchFamily="34" charset="-122"/>
              </a:rPr>
              <a:t>亿美金，预计到</a:t>
            </a:r>
            <a:r>
              <a:rPr lang="en-US" altLang="zh-CN" sz="1200" b="1" dirty="0">
                <a:latin typeface="微软雅黑" panose="020B0503020204020204" pitchFamily="34" charset="-122"/>
                <a:ea typeface="微软雅黑" panose="020B0503020204020204" pitchFamily="34" charset="-122"/>
              </a:rPr>
              <a:t>2024</a:t>
            </a:r>
            <a:r>
              <a:rPr lang="zh-CN" altLang="en-US" sz="1200" b="1" dirty="0">
                <a:latin typeface="微软雅黑" panose="020B0503020204020204" pitchFamily="34" charset="-122"/>
                <a:ea typeface="微软雅黑" panose="020B0503020204020204" pitchFamily="34" charset="-122"/>
              </a:rPr>
              <a:t>年市场空间可以达到</a:t>
            </a:r>
            <a:r>
              <a:rPr lang="en-US" altLang="zh-CN" sz="1200" b="1" dirty="0">
                <a:latin typeface="微软雅黑" panose="020B0503020204020204" pitchFamily="34" charset="-122"/>
                <a:ea typeface="微软雅黑" panose="020B0503020204020204" pitchFamily="34" charset="-122"/>
              </a:rPr>
              <a:t>19.3</a:t>
            </a:r>
            <a:r>
              <a:rPr lang="zh-CN" altLang="en-US" sz="1200" b="1" dirty="0">
                <a:latin typeface="微软雅黑" panose="020B0503020204020204" pitchFamily="34" charset="-122"/>
                <a:ea typeface="微软雅黑" panose="020B0503020204020204" pitchFamily="34" charset="-122"/>
              </a:rPr>
              <a:t>亿美金，对应</a:t>
            </a:r>
            <a:r>
              <a:rPr lang="en-US" altLang="zh-CN" sz="1200" b="1" dirty="0">
                <a:latin typeface="微软雅黑" panose="020B0503020204020204" pitchFamily="34" charset="-122"/>
                <a:ea typeface="微软雅黑" panose="020B0503020204020204" pitchFamily="34" charset="-122"/>
              </a:rPr>
              <a:t>2018-2024</a:t>
            </a:r>
            <a:r>
              <a:rPr lang="zh-CN" altLang="en-US" sz="1200" b="1" dirty="0">
                <a:latin typeface="微软雅黑" panose="020B0503020204020204" pitchFamily="34" charset="-122"/>
                <a:ea typeface="微软雅黑" panose="020B0503020204020204" pitchFamily="34" charset="-122"/>
              </a:rPr>
              <a:t>年复合增速达到</a:t>
            </a:r>
            <a:r>
              <a:rPr lang="en-US" altLang="zh-CN" sz="1200" b="1" dirty="0">
                <a:latin typeface="微软雅黑" panose="020B0503020204020204" pitchFamily="34" charset="-122"/>
                <a:ea typeface="微软雅黑" panose="020B0503020204020204" pitchFamily="34" charset="-122"/>
              </a:rPr>
              <a:t>29%</a:t>
            </a:r>
            <a:r>
              <a:rPr lang="zh-CN" altLang="en-US" sz="1200" b="1" dirty="0">
                <a:latin typeface="微软雅黑" panose="020B0503020204020204" pitchFamily="34" charset="-122"/>
                <a:ea typeface="微软雅黑" panose="020B0503020204020204" pitchFamily="34" charset="-122"/>
              </a:rPr>
              <a:t>。</a:t>
            </a:r>
            <a:endParaRPr lang="zh-CN" altLang="zh-CN" sz="1200" b="1" dirty="0">
              <a:latin typeface="微软雅黑" panose="020B0503020204020204" pitchFamily="34" charset="-122"/>
              <a:ea typeface="微软雅黑" panose="020B0503020204020204" pitchFamily="34" charset="-122"/>
            </a:endParaRPr>
          </a:p>
        </p:txBody>
      </p:sp>
      <p:pic>
        <p:nvPicPr>
          <p:cNvPr id="10" name="图片 9"/>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5780" y="3100825"/>
            <a:ext cx="4104456" cy="2154726"/>
          </a:xfrm>
          <a:prstGeom prst="rect">
            <a:avLst/>
          </a:prstGeom>
          <a:noFill/>
          <a:ln>
            <a:noFill/>
          </a:ln>
        </p:spPr>
      </p:pic>
      <p:pic>
        <p:nvPicPr>
          <p:cNvPr id="11" name="图片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8526" y="3089812"/>
            <a:ext cx="3905575" cy="2083851"/>
          </a:xfrm>
          <a:prstGeom prst="rect">
            <a:avLst/>
          </a:prstGeom>
          <a:noFill/>
          <a:ln>
            <a:noFill/>
          </a:ln>
        </p:spPr>
      </p:pic>
      <p:sp>
        <p:nvSpPr>
          <p:cNvPr id="12" name="文本框 11"/>
          <p:cNvSpPr txBox="1"/>
          <p:nvPr/>
        </p:nvSpPr>
        <p:spPr>
          <a:xfrm>
            <a:off x="1485900" y="383612"/>
            <a:ext cx="878497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功率器件替代空间广阔</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新能源车增长趋势确立</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pic>
        <p:nvPicPr>
          <p:cNvPr id="13" name="图片 12"/>
          <p:cNvPicPr/>
          <p:nvPr/>
        </p:nvPicPr>
        <p:blipFill>
          <a:blip r:embed="rId3"/>
          <a:stretch>
            <a:fillRect/>
          </a:stretch>
        </p:blipFill>
        <p:spPr>
          <a:xfrm>
            <a:off x="8640671" y="3100825"/>
            <a:ext cx="3476434" cy="1822840"/>
          </a:xfrm>
          <a:prstGeom prst="rect">
            <a:avLst/>
          </a:prstGeom>
        </p:spPr>
      </p:pic>
      <p:sp>
        <p:nvSpPr>
          <p:cNvPr id="14" name="文本框 13"/>
          <p:cNvSpPr txBox="1"/>
          <p:nvPr/>
        </p:nvSpPr>
        <p:spPr>
          <a:xfrm>
            <a:off x="8686700" y="2531438"/>
            <a:ext cx="3384376" cy="523220"/>
          </a:xfrm>
          <a:prstGeom prst="rect">
            <a:avLst/>
          </a:prstGeom>
          <a:noFill/>
        </p:spPr>
        <p:txBody>
          <a:bodyPr wrap="square">
            <a:spAutoFit/>
          </a:bodyPr>
          <a:lstStyle/>
          <a:p>
            <a:pPr algn="ctr"/>
            <a:r>
              <a:rPr lang="zh-CN" altLang="en-US" sz="1400" b="1" dirty="0">
                <a:solidFill>
                  <a:srgbClr val="E10000"/>
                </a:solidFill>
                <a:latin typeface="微软雅黑" panose="020B0503020204020204" pitchFamily="34" charset="-122"/>
                <a:ea typeface="微软雅黑" panose="020B0503020204020204" pitchFamily="34" charset="-122"/>
              </a:rPr>
              <a:t>小鹏</a:t>
            </a:r>
            <a:r>
              <a:rPr lang="en-US" altLang="zh-CN" sz="1400" b="1" dirty="0">
                <a:solidFill>
                  <a:srgbClr val="E10000"/>
                </a:solidFill>
                <a:latin typeface="微软雅黑" panose="020B0503020204020204" pitchFamily="34" charset="-122"/>
                <a:ea typeface="微软雅黑" panose="020B0503020204020204" pitchFamily="34" charset="-122"/>
              </a:rPr>
              <a:t>G9</a:t>
            </a:r>
            <a:r>
              <a:rPr lang="zh-CN" altLang="en-US" sz="1400" b="1" dirty="0">
                <a:solidFill>
                  <a:srgbClr val="E10000"/>
                </a:solidFill>
                <a:latin typeface="微软雅黑" panose="020B0503020204020204" pitchFamily="34" charset="-122"/>
                <a:ea typeface="微软雅黑" panose="020B0503020204020204" pitchFamily="34" charset="-122"/>
              </a:rPr>
              <a:t>系国内首个基于</a:t>
            </a:r>
            <a:r>
              <a:rPr lang="en-US" altLang="zh-CN" sz="1400" b="1" dirty="0">
                <a:solidFill>
                  <a:srgbClr val="E10000"/>
                </a:solidFill>
                <a:latin typeface="微软雅黑" panose="020B0503020204020204" pitchFamily="34" charset="-122"/>
                <a:ea typeface="微软雅黑" panose="020B0503020204020204" pitchFamily="34" charset="-122"/>
              </a:rPr>
              <a:t>800V</a:t>
            </a:r>
            <a:r>
              <a:rPr lang="zh-CN" altLang="en-US" sz="1400" b="1" dirty="0">
                <a:solidFill>
                  <a:srgbClr val="E10000"/>
                </a:solidFill>
                <a:latin typeface="微软雅黑" panose="020B0503020204020204" pitchFamily="34" charset="-122"/>
                <a:ea typeface="微软雅黑" panose="020B0503020204020204" pitchFamily="34" charset="-122"/>
              </a:rPr>
              <a:t>高压</a:t>
            </a:r>
            <a:r>
              <a:rPr lang="en-US" altLang="zh-CN" sz="1400" b="1" dirty="0" err="1">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平台的量产车</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22658" y="381164"/>
            <a:ext cx="7668098" cy="553998"/>
          </a:xfrm>
          <a:prstGeom prst="rect">
            <a:avLst/>
          </a:prstGeom>
          <a:noFill/>
        </p:spPr>
        <p:txBody>
          <a:bodyPr wrap="square" rtlCol="0">
            <a:spAutoFit/>
          </a:bodyPr>
          <a:lstStyle/>
          <a:p>
            <a:r>
              <a:rPr lang="zh-CN" altLang="en-US" sz="3000" b="1" dirty="0">
                <a:solidFill>
                  <a:srgbClr val="E30613"/>
                </a:solidFill>
                <a:latin typeface="微软雅黑" panose="020B0503020204020204" pitchFamily="34" charset="-122"/>
                <a:ea typeface="微软雅黑" panose="020B0503020204020204" pitchFamily="34" charset="-122"/>
              </a:rPr>
              <a:t>为何在当前时点看好</a:t>
            </a:r>
            <a:r>
              <a:rPr lang="en-US" altLang="zh-CN" sz="3000" b="1" dirty="0" err="1">
                <a:solidFill>
                  <a:srgbClr val="E30613"/>
                </a:solidFill>
                <a:latin typeface="微软雅黑" panose="020B0503020204020204" pitchFamily="34" charset="-122"/>
                <a:ea typeface="微软雅黑" panose="020B0503020204020204" pitchFamily="34" charset="-122"/>
              </a:rPr>
              <a:t>SiC</a:t>
            </a:r>
            <a:r>
              <a:rPr lang="zh-CN" altLang="en-US" sz="3000" b="1" dirty="0">
                <a:solidFill>
                  <a:srgbClr val="E30613"/>
                </a:solidFill>
                <a:latin typeface="微软雅黑" panose="020B0503020204020204" pitchFamily="34" charset="-122"/>
                <a:ea typeface="微软雅黑" panose="020B0503020204020204" pitchFamily="34" charset="-122"/>
              </a:rPr>
              <a:t>行业？</a:t>
            </a:r>
            <a:endParaRPr lang="zh-CN" altLang="en-US" sz="3000" b="1" dirty="0">
              <a:solidFill>
                <a:srgbClr val="E30613"/>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1054100" y="1050830"/>
            <a:ext cx="10080872" cy="923330"/>
          </a:xfrm>
          <a:prstGeom prst="rect">
            <a:avLst/>
          </a:prstGeom>
          <a:noFill/>
        </p:spPr>
        <p:txBody>
          <a:bodyPr wrap="square">
            <a:spAutoFit/>
          </a:bodyPr>
          <a:lstStyle/>
          <a:p>
            <a:pPr algn="just" defTabSz="914400">
              <a:lnSpc>
                <a:spcPct val="150000"/>
              </a:lnSpc>
              <a:spcAft>
                <a:spcPts val="600"/>
              </a:spcAft>
              <a:defRPr/>
            </a:pPr>
            <a:r>
              <a:rPr lang="zh-CN" altLang="en-US" sz="1200" dirty="0">
                <a:latin typeface="微软雅黑" panose="020B0503020204020204" pitchFamily="34" charset="-122"/>
                <a:ea typeface="微软雅黑" panose="020B0503020204020204" pitchFamily="34" charset="-122"/>
              </a:rPr>
              <a:t>一方面，全球</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衬底、器件厂商对</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市场预期积极，步调接近，显示供应商方面对前景充分看好。如</a:t>
            </a:r>
            <a:r>
              <a:rPr lang="en-US" altLang="zh-CN" sz="1200" dirty="0">
                <a:latin typeface="微软雅黑" panose="020B0503020204020204" pitchFamily="34" charset="-122"/>
                <a:ea typeface="微软雅黑" panose="020B0503020204020204" pitchFamily="34" charset="-122"/>
              </a:rPr>
              <a:t>Cree</a:t>
            </a:r>
            <a:r>
              <a:rPr lang="zh-CN" altLang="en-US" sz="1200" dirty="0">
                <a:latin typeface="微软雅黑" panose="020B0503020204020204" pitchFamily="34" charset="-122"/>
                <a:ea typeface="微软雅黑" panose="020B0503020204020204" pitchFamily="34" charset="-122"/>
              </a:rPr>
              <a:t>预计</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衬底、</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a:t>
            </a:r>
            <a:r>
              <a:rPr lang="en-US" altLang="zh-CN" sz="1200" dirty="0">
                <a:latin typeface="微软雅黑" panose="020B0503020204020204" pitchFamily="34" charset="-122"/>
                <a:ea typeface="微软雅黑" panose="020B0503020204020204" pitchFamily="34" charset="-122"/>
              </a:rPr>
              <a:t>2024</a:t>
            </a:r>
            <a:r>
              <a:rPr lang="zh-CN" altLang="en-US" sz="1200" dirty="0">
                <a:latin typeface="微软雅黑" panose="020B0503020204020204" pitchFamily="34" charset="-122"/>
                <a:ea typeface="微软雅黑" panose="020B0503020204020204" pitchFamily="34" charset="-122"/>
              </a:rPr>
              <a:t>年市场规模分别可达</a:t>
            </a:r>
            <a:r>
              <a:rPr lang="en-US" altLang="zh-CN" sz="1200" dirty="0">
                <a:latin typeface="微软雅黑" panose="020B0503020204020204" pitchFamily="34" charset="-122"/>
                <a:ea typeface="微软雅黑" panose="020B0503020204020204" pitchFamily="34" charset="-122"/>
              </a:rPr>
              <a:t>11</a:t>
            </a:r>
            <a:r>
              <a:rPr lang="zh-CN" altLang="en-US" sz="1200" dirty="0">
                <a:latin typeface="微软雅黑" panose="020B0503020204020204" pitchFamily="34" charset="-122"/>
                <a:ea typeface="微软雅黑" panose="020B0503020204020204" pitchFamily="34" charset="-122"/>
              </a:rPr>
              <a:t>亿、</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亿美元，</a:t>
            </a:r>
            <a:r>
              <a:rPr lang="en-US" altLang="zh-CN" sz="1200" dirty="0">
                <a:latin typeface="微软雅黑" panose="020B0503020204020204" pitchFamily="34" charset="-122"/>
                <a:ea typeface="微软雅黑" panose="020B0503020204020204" pitchFamily="34" charset="-122"/>
              </a:rPr>
              <a:t>2018~2024</a:t>
            </a:r>
            <a:r>
              <a:rPr lang="zh-CN" altLang="en-US" sz="1200" dirty="0">
                <a:latin typeface="微软雅黑" panose="020B0503020204020204" pitchFamily="34" charset="-122"/>
                <a:ea typeface="微软雅黑" panose="020B0503020204020204" pitchFamily="34" charset="-122"/>
              </a:rPr>
              <a:t>年复合增速达</a:t>
            </a:r>
            <a:r>
              <a:rPr lang="en-US" altLang="zh-CN" sz="1200" dirty="0">
                <a:latin typeface="微软雅黑" panose="020B0503020204020204" pitchFamily="34" charset="-122"/>
                <a:ea typeface="微软雅黑" panose="020B0503020204020204" pitchFamily="34" charset="-122"/>
              </a:rPr>
              <a:t>44.47%</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51.11%</a:t>
            </a:r>
            <a:r>
              <a:rPr lang="zh-CN" altLang="en-US" sz="1200" dirty="0">
                <a:latin typeface="微软雅黑" panose="020B0503020204020204" pitchFamily="34" charset="-122"/>
                <a:ea typeface="微软雅黑" panose="020B0503020204020204" pitchFamily="34" charset="-122"/>
              </a:rPr>
              <a:t>；而</a:t>
            </a:r>
            <a:r>
              <a:rPr lang="en-US" altLang="zh-CN" sz="1200" dirty="0">
                <a:latin typeface="微软雅黑" panose="020B0503020204020204" pitchFamily="34" charset="-122"/>
                <a:ea typeface="微软雅黑" panose="020B0503020204020204" pitchFamily="34" charset="-122"/>
              </a:rPr>
              <a:t>II-VI</a:t>
            </a:r>
            <a:r>
              <a:rPr lang="zh-CN" altLang="en-US" sz="1200" dirty="0">
                <a:latin typeface="微软雅黑" panose="020B0503020204020204" pitchFamily="34" charset="-122"/>
                <a:ea typeface="微软雅黑" panose="020B0503020204020204" pitchFamily="34" charset="-122"/>
              </a:rPr>
              <a:t>更是预计</a:t>
            </a:r>
            <a:r>
              <a:rPr lang="en-US" altLang="zh-CN" sz="1200" dirty="0">
                <a:latin typeface="微软雅黑" panose="020B0503020204020204" pitchFamily="34" charset="-122"/>
                <a:ea typeface="微软雅黑" panose="020B0503020204020204" pitchFamily="34" charset="-122"/>
              </a:rPr>
              <a:t>2030</a:t>
            </a:r>
            <a:r>
              <a:rPr lang="zh-CN" altLang="en-US" sz="1200" dirty="0">
                <a:latin typeface="微软雅黑" panose="020B0503020204020204" pitchFamily="34" charset="-122"/>
                <a:ea typeface="微软雅黑" panose="020B0503020204020204" pitchFamily="34" charset="-122"/>
              </a:rPr>
              <a:t>年</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市场规模将超</a:t>
            </a:r>
            <a:r>
              <a:rPr lang="en-US" altLang="zh-CN" sz="1200" dirty="0">
                <a:latin typeface="微软雅黑" panose="020B0503020204020204" pitchFamily="34" charset="-122"/>
                <a:ea typeface="微软雅黑" panose="020B0503020204020204" pitchFamily="34" charset="-122"/>
              </a:rPr>
              <a:t>300</a:t>
            </a:r>
            <a:r>
              <a:rPr lang="zh-CN" altLang="en-US" sz="1200" dirty="0">
                <a:latin typeface="微软雅黑" panose="020B0503020204020204" pitchFamily="34" charset="-122"/>
                <a:ea typeface="微软雅黑" panose="020B0503020204020204" pitchFamily="34" charset="-122"/>
              </a:rPr>
              <a:t>亿美元，</a:t>
            </a:r>
            <a:r>
              <a:rPr lang="en-US" altLang="zh-CN" sz="1200" dirty="0">
                <a:latin typeface="微软雅黑" panose="020B0503020204020204" pitchFamily="34" charset="-122"/>
                <a:ea typeface="微软雅黑" panose="020B0503020204020204" pitchFamily="34" charset="-122"/>
              </a:rPr>
              <a:t>2020~2030</a:t>
            </a:r>
            <a:r>
              <a:rPr lang="zh-CN" altLang="en-US" sz="1200" dirty="0">
                <a:latin typeface="微软雅黑" panose="020B0503020204020204" pitchFamily="34" charset="-122"/>
                <a:ea typeface="微软雅黑" panose="020B0503020204020204" pitchFamily="34" charset="-122"/>
              </a:rPr>
              <a:t>年复合增速高达</a:t>
            </a:r>
            <a:r>
              <a:rPr lang="en-US" altLang="zh-CN" sz="1200" dirty="0">
                <a:latin typeface="微软雅黑" panose="020B0503020204020204" pitchFamily="34" charset="-122"/>
                <a:ea typeface="微软雅黑" panose="020B0503020204020204" pitchFamily="34" charset="-122"/>
              </a:rPr>
              <a:t>50.60%</a:t>
            </a:r>
            <a:r>
              <a:rPr lang="zh-CN" altLang="en-US" sz="1200" dirty="0">
                <a:latin typeface="微软雅黑" panose="020B0503020204020204" pitchFamily="34" charset="-122"/>
                <a:ea typeface="微软雅黑" panose="020B0503020204020204" pitchFamily="34" charset="-122"/>
              </a:rPr>
              <a:t>。此外，</a:t>
            </a:r>
            <a:r>
              <a:rPr lang="en-US" altLang="zh-CN" sz="1200" dirty="0">
                <a:latin typeface="微软雅黑" panose="020B0503020204020204" pitchFamily="34" charset="-122"/>
                <a:ea typeface="微软雅黑" panose="020B0503020204020204" pitchFamily="34" charset="-122"/>
              </a:rPr>
              <a:t>Rohm</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ST</a:t>
            </a:r>
            <a:r>
              <a:rPr lang="zh-CN" altLang="en-US" sz="1200" dirty="0">
                <a:latin typeface="微软雅黑" panose="020B0503020204020204" pitchFamily="34" charset="-122"/>
                <a:ea typeface="微软雅黑" panose="020B0503020204020204" pitchFamily="34" charset="-122"/>
              </a:rPr>
              <a:t>半导体、英飞凌等厂商亦对</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市场未来增长持有强烈的信心，凸显行业上行趋势的强劲。</a:t>
            </a:r>
            <a:endParaRPr lang="zh-CN" altLang="zh-CN" sz="1200"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1054100" y="2338849"/>
          <a:ext cx="10080872" cy="1511300"/>
        </p:xfrm>
        <a:graphic>
          <a:graphicData uri="http://schemas.openxmlformats.org/drawingml/2006/table">
            <a:tbl>
              <a:tblPr firstRow="1" firstCol="1" bandRow="1">
                <a:tableStyleId>{5C22544A-7EE6-4342-B048-85BDC9FD1C3A}</a:tableStyleId>
              </a:tblPr>
              <a:tblGrid>
                <a:gridCol w="1685521"/>
                <a:gridCol w="1266558"/>
                <a:gridCol w="2232248"/>
                <a:gridCol w="2664296"/>
                <a:gridCol w="2232249"/>
              </a:tblGrid>
              <a:tr h="215900">
                <a:tc>
                  <a:txBody>
                    <a:bodyPr/>
                    <a:lstStyle/>
                    <a:p>
                      <a:pPr algn="ctr"/>
                      <a:r>
                        <a:rPr lang="zh-CN" sz="1050" kern="100" dirty="0">
                          <a:effectLst/>
                          <a:latin typeface="微软雅黑" panose="020B0503020204020204" pitchFamily="34" charset="-122"/>
                          <a:ea typeface="微软雅黑" panose="020B0503020204020204" pitchFamily="34" charset="-122"/>
                        </a:rPr>
                        <a:t>企业</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预期产品</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当前</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未来</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复合增速</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r>
              <a:tr h="215900">
                <a:tc rowSpan="2">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Cree</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050" kern="100" dirty="0" err="1">
                          <a:solidFill>
                            <a:schemeClr val="tx1"/>
                          </a:solidFill>
                          <a:effectLst/>
                          <a:latin typeface="微软雅黑" panose="020B0503020204020204" pitchFamily="34" charset="-122"/>
                          <a:ea typeface="微软雅黑" panose="020B0503020204020204" pitchFamily="34" charset="-122"/>
                        </a:rPr>
                        <a:t>SiC</a:t>
                      </a:r>
                      <a:r>
                        <a:rPr lang="zh-CN" sz="1050" kern="100" dirty="0">
                          <a:solidFill>
                            <a:schemeClr val="tx1"/>
                          </a:solidFill>
                          <a:effectLst/>
                          <a:latin typeface="微软雅黑" panose="020B0503020204020204" pitchFamily="34" charset="-122"/>
                          <a:ea typeface="微软雅黑" panose="020B0503020204020204" pitchFamily="34" charset="-122"/>
                        </a:rPr>
                        <a:t>衬底</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1.21</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2024</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11</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2018~2024E 44.47%</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r>
              <a:tr h="215900">
                <a:tc vMerge="1">
                  <a:tcPr/>
                </a:tc>
                <a:tc>
                  <a:txBody>
                    <a:bodyPr/>
                    <a:lstStyle/>
                    <a:p>
                      <a:pPr algn="ctr"/>
                      <a:r>
                        <a:rPr lang="en-US" sz="1050" kern="100" dirty="0" err="1">
                          <a:solidFill>
                            <a:schemeClr val="tx1"/>
                          </a:solidFill>
                          <a:effectLst/>
                          <a:latin typeface="微软雅黑" panose="020B0503020204020204" pitchFamily="34" charset="-122"/>
                          <a:ea typeface="微软雅黑" panose="020B0503020204020204" pitchFamily="34" charset="-122"/>
                        </a:rPr>
                        <a:t>SiC</a:t>
                      </a:r>
                      <a:r>
                        <a:rPr lang="zh-CN" sz="1050" kern="100" dirty="0">
                          <a:solidFill>
                            <a:schemeClr val="tx1"/>
                          </a:solidFill>
                          <a:effectLst/>
                          <a:latin typeface="微软雅黑" panose="020B0503020204020204" pitchFamily="34" charset="-122"/>
                          <a:ea typeface="微软雅黑" panose="020B0503020204020204" pitchFamily="34" charset="-122"/>
                        </a:rPr>
                        <a:t>功率器件</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4.2</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2024</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50</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2018~2024E 51.11%</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900">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II-VI</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err="1">
                          <a:solidFill>
                            <a:schemeClr val="tx1"/>
                          </a:solidFill>
                          <a:effectLst/>
                          <a:latin typeface="微软雅黑" panose="020B0503020204020204" pitchFamily="34" charset="-122"/>
                          <a:ea typeface="微软雅黑" panose="020B0503020204020204" pitchFamily="34" charset="-122"/>
                        </a:rPr>
                        <a:t>SiC</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2020</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5</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2030</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&gt;300</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2020~2030E 50.60%</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900">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Rohm</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SiC-MOSFET</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2021~2025E </a:t>
                      </a:r>
                      <a:r>
                        <a:rPr lang="zh-CN" sz="1050" kern="100" dirty="0">
                          <a:solidFill>
                            <a:schemeClr val="tx1"/>
                          </a:solidFill>
                          <a:effectLst/>
                          <a:latin typeface="微软雅黑" panose="020B0503020204020204" pitchFamily="34" charset="-122"/>
                          <a:ea typeface="微软雅黑" panose="020B0503020204020204" pitchFamily="34" charset="-122"/>
                        </a:rPr>
                        <a:t>相应营收翻</a:t>
                      </a:r>
                      <a:r>
                        <a:rPr lang="en-US" sz="1050" kern="100" dirty="0">
                          <a:solidFill>
                            <a:schemeClr val="tx1"/>
                          </a:solidFill>
                          <a:effectLst/>
                          <a:latin typeface="微软雅黑" panose="020B0503020204020204" pitchFamily="34" charset="-122"/>
                          <a:ea typeface="微软雅黑" panose="020B0503020204020204" pitchFamily="34" charset="-122"/>
                        </a:rPr>
                        <a:t>5</a:t>
                      </a:r>
                      <a:r>
                        <a:rPr lang="zh-CN" sz="1050" kern="100" dirty="0">
                          <a:solidFill>
                            <a:schemeClr val="tx1"/>
                          </a:solidFill>
                          <a:effectLst/>
                          <a:latin typeface="微软雅黑" panose="020B0503020204020204" pitchFamily="34" charset="-122"/>
                          <a:ea typeface="微软雅黑" panose="020B0503020204020204" pitchFamily="34" charset="-122"/>
                        </a:rPr>
                        <a:t>倍</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900">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ST</a:t>
                      </a:r>
                      <a:r>
                        <a:rPr lang="zh-CN" sz="1050" kern="100">
                          <a:solidFill>
                            <a:schemeClr val="tx1"/>
                          </a:solidFill>
                          <a:effectLst/>
                          <a:latin typeface="微软雅黑" panose="020B0503020204020204" pitchFamily="34" charset="-122"/>
                          <a:ea typeface="微软雅黑" panose="020B0503020204020204" pitchFamily="34" charset="-122"/>
                        </a:rPr>
                        <a:t>半导体</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SiC</a:t>
                      </a:r>
                      <a:r>
                        <a:rPr lang="zh-CN" sz="1050" kern="100">
                          <a:solidFill>
                            <a:schemeClr val="tx1"/>
                          </a:solidFill>
                          <a:effectLst/>
                          <a:latin typeface="微软雅黑" panose="020B0503020204020204" pitchFamily="34" charset="-122"/>
                          <a:ea typeface="微软雅黑" panose="020B0503020204020204" pitchFamily="34" charset="-122"/>
                        </a:rPr>
                        <a:t>功率器件</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2025</a:t>
                      </a:r>
                      <a:r>
                        <a:rPr lang="zh-CN" sz="1050" kern="100" dirty="0">
                          <a:solidFill>
                            <a:schemeClr val="tx1"/>
                          </a:solidFill>
                          <a:effectLst/>
                          <a:latin typeface="微软雅黑" panose="020B0503020204020204" pitchFamily="34" charset="-122"/>
                          <a:ea typeface="微软雅黑" panose="020B0503020204020204" pitchFamily="34" charset="-122"/>
                        </a:rPr>
                        <a:t>年公司相应营收</a:t>
                      </a:r>
                      <a:r>
                        <a:rPr lang="en-US" sz="1050" kern="100" dirty="0">
                          <a:solidFill>
                            <a:schemeClr val="tx1"/>
                          </a:solidFill>
                          <a:effectLst/>
                          <a:latin typeface="微软雅黑" panose="020B0503020204020204" pitchFamily="34" charset="-122"/>
                          <a:ea typeface="微软雅黑" panose="020B0503020204020204" pitchFamily="34" charset="-122"/>
                        </a:rPr>
                        <a:t>10</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2020~2024E</a:t>
                      </a:r>
                      <a:r>
                        <a:rPr lang="zh-CN" sz="1050" kern="100" dirty="0">
                          <a:solidFill>
                            <a:schemeClr val="tx1"/>
                          </a:solidFill>
                          <a:effectLst/>
                          <a:latin typeface="微软雅黑" panose="020B0503020204020204" pitchFamily="34" charset="-122"/>
                          <a:ea typeface="微软雅黑" panose="020B0503020204020204" pitchFamily="34" charset="-122"/>
                        </a:rPr>
                        <a:t>全球</a:t>
                      </a:r>
                      <a:r>
                        <a:rPr lang="en-US" altLang="zh-CN" sz="1050" kern="100" dirty="0">
                          <a:solidFill>
                            <a:schemeClr val="tx1"/>
                          </a:solidFill>
                          <a:effectLst/>
                          <a:latin typeface="微软雅黑" panose="020B0503020204020204" pitchFamily="34" charset="-122"/>
                          <a:ea typeface="微软雅黑" panose="020B0503020204020204" pitchFamily="34" charset="-122"/>
                        </a:rPr>
                        <a:t> </a:t>
                      </a:r>
                      <a:r>
                        <a:rPr lang="en-US" sz="1050" kern="100" dirty="0">
                          <a:solidFill>
                            <a:schemeClr val="tx1"/>
                          </a:solidFill>
                          <a:effectLst/>
                          <a:latin typeface="微软雅黑" panose="020B0503020204020204" pitchFamily="34" charset="-122"/>
                          <a:ea typeface="微软雅黑" panose="020B0503020204020204" pitchFamily="34" charset="-122"/>
                        </a:rPr>
                        <a:t>47%</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900">
                <a:tc>
                  <a:txBody>
                    <a:bodyPr/>
                    <a:lstStyle/>
                    <a:p>
                      <a:pPr algn="ctr"/>
                      <a:r>
                        <a:rPr lang="zh-CN" sz="1050" kern="100">
                          <a:solidFill>
                            <a:schemeClr val="tx1"/>
                          </a:solidFill>
                          <a:effectLst/>
                          <a:latin typeface="微软雅黑" panose="020B0503020204020204" pitchFamily="34" charset="-122"/>
                          <a:ea typeface="微软雅黑" panose="020B0503020204020204" pitchFamily="34" charset="-122"/>
                        </a:rPr>
                        <a:t>英飞凌</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SiC</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2021</a:t>
                      </a:r>
                      <a:r>
                        <a:rPr lang="zh-CN" sz="1050" kern="100" dirty="0">
                          <a:solidFill>
                            <a:schemeClr val="tx1"/>
                          </a:solidFill>
                          <a:effectLst/>
                          <a:latin typeface="微软雅黑" panose="020B0503020204020204" pitchFamily="34" charset="-122"/>
                          <a:ea typeface="微软雅黑" panose="020B0503020204020204" pitchFamily="34" charset="-122"/>
                        </a:rPr>
                        <a:t>年相应营收同比增长</a:t>
                      </a:r>
                      <a:r>
                        <a:rPr lang="en-US" sz="1050" kern="100" dirty="0">
                          <a:solidFill>
                            <a:schemeClr val="tx1"/>
                          </a:solidFill>
                          <a:effectLst/>
                          <a:latin typeface="微软雅黑" panose="020B0503020204020204" pitchFamily="34" charset="-122"/>
                          <a:ea typeface="微软雅黑" panose="020B0503020204020204" pitchFamily="34" charset="-122"/>
                        </a:rPr>
                        <a:t>&gt;70%</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2017~2021E</a:t>
                      </a:r>
                      <a:r>
                        <a:rPr lang="zh-CN" sz="1050" kern="100" dirty="0">
                          <a:solidFill>
                            <a:schemeClr val="tx1"/>
                          </a:solidFill>
                          <a:effectLst/>
                          <a:latin typeface="微软雅黑" panose="020B0503020204020204" pitchFamily="34" charset="-122"/>
                          <a:ea typeface="微软雅黑" panose="020B0503020204020204" pitchFamily="34" charset="-122"/>
                        </a:rPr>
                        <a:t>相应营收</a:t>
                      </a:r>
                      <a:r>
                        <a:rPr lang="en-US" altLang="zh-CN" sz="1050" kern="100" dirty="0">
                          <a:solidFill>
                            <a:schemeClr val="tx1"/>
                          </a:solidFill>
                          <a:effectLst/>
                          <a:latin typeface="微软雅黑" panose="020B0503020204020204" pitchFamily="34" charset="-122"/>
                          <a:ea typeface="微软雅黑" panose="020B0503020204020204" pitchFamily="34" charset="-122"/>
                        </a:rPr>
                        <a:t> </a:t>
                      </a:r>
                      <a:r>
                        <a:rPr lang="en-US" sz="1050" kern="100" dirty="0">
                          <a:solidFill>
                            <a:schemeClr val="tx1"/>
                          </a:solidFill>
                          <a:effectLst/>
                          <a:latin typeface="微软雅黑" panose="020B0503020204020204" pitchFamily="34" charset="-122"/>
                          <a:ea typeface="微软雅黑" panose="020B0503020204020204" pitchFamily="34" charset="-122"/>
                        </a:rPr>
                        <a:t>~50%</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8" name="文本框 87"/>
          <p:cNvSpPr txBox="1"/>
          <p:nvPr/>
        </p:nvSpPr>
        <p:spPr>
          <a:xfrm>
            <a:off x="1054100" y="3908675"/>
            <a:ext cx="10086924" cy="336695"/>
          </a:xfrm>
          <a:prstGeom prst="rect">
            <a:avLst/>
          </a:prstGeom>
          <a:noFill/>
        </p:spPr>
        <p:txBody>
          <a:bodyPr wrap="square">
            <a:spAutoFit/>
          </a:bodyPr>
          <a:lstStyle/>
          <a:p>
            <a:pPr algn="just" defTabSz="914400">
              <a:lnSpc>
                <a:spcPct val="150000"/>
              </a:lnSpc>
              <a:spcAft>
                <a:spcPts val="600"/>
              </a:spcAft>
              <a:defRPr/>
            </a:pPr>
            <a:r>
              <a:rPr lang="zh-CN" altLang="en-US" sz="1200" dirty="0">
                <a:latin typeface="微软雅黑" panose="020B0503020204020204" pitchFamily="34" charset="-122"/>
                <a:ea typeface="微软雅黑" panose="020B0503020204020204" pitchFamily="34" charset="-122"/>
              </a:rPr>
              <a:t>另一方面，</a:t>
            </a:r>
            <a:r>
              <a:rPr lang="en-US" altLang="zh-CN" sz="1200" dirty="0">
                <a:latin typeface="微软雅黑" panose="020B0503020204020204" pitchFamily="34" charset="-122"/>
                <a:ea typeface="微软雅黑" panose="020B0503020204020204" pitchFamily="34" charset="-122"/>
              </a:rPr>
              <a:t>2020</a:t>
            </a:r>
            <a:r>
              <a:rPr lang="zh-CN" altLang="en-US" sz="1200" dirty="0">
                <a:latin typeface="微软雅黑" panose="020B0503020204020204" pitchFamily="34" charset="-122"/>
                <a:ea typeface="微软雅黑" panose="020B0503020204020204" pitchFamily="34" charset="-122"/>
              </a:rPr>
              <a:t>年全球新能源车销售量在新冠疫情影响出行的情况下实现了大幅增长，显示</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下游市场需求或将迎来爆发期。</a:t>
            </a:r>
            <a:endParaRPr lang="zh-CN" altLang="zh-CN" sz="1200" dirty="0">
              <a:latin typeface="微软雅黑" panose="020B0503020204020204" pitchFamily="34" charset="-122"/>
              <a:ea typeface="微软雅黑" panose="020B0503020204020204" pitchFamily="34" charset="-122"/>
            </a:endParaRPr>
          </a:p>
        </p:txBody>
      </p:sp>
      <p:pic>
        <p:nvPicPr>
          <p:cNvPr id="89" name="图片 88"/>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8994" y="4608963"/>
            <a:ext cx="4139706" cy="2016224"/>
          </a:xfrm>
          <a:prstGeom prst="rect">
            <a:avLst/>
          </a:prstGeom>
          <a:noFill/>
          <a:ln>
            <a:noFill/>
          </a:ln>
        </p:spPr>
      </p:pic>
      <p:pic>
        <p:nvPicPr>
          <p:cNvPr id="91" name="图片 90"/>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0126" y="4509119"/>
            <a:ext cx="4080790" cy="2116067"/>
          </a:xfrm>
          <a:prstGeom prst="rect">
            <a:avLst/>
          </a:prstGeom>
          <a:noFill/>
          <a:ln>
            <a:noFill/>
          </a:ln>
        </p:spPr>
      </p:pic>
      <p:sp>
        <p:nvSpPr>
          <p:cNvPr id="93" name="文本框 92"/>
          <p:cNvSpPr txBox="1"/>
          <p:nvPr/>
        </p:nvSpPr>
        <p:spPr>
          <a:xfrm>
            <a:off x="4222204" y="2017038"/>
            <a:ext cx="4176216" cy="307777"/>
          </a:xfrm>
          <a:prstGeom prst="rect">
            <a:avLst/>
          </a:prstGeom>
          <a:noFill/>
        </p:spPr>
        <p:txBody>
          <a:bodyPr wrap="square">
            <a:spAutoFit/>
          </a:bodyPr>
          <a:lstStyle/>
          <a:p>
            <a:r>
              <a:rPr lang="zh-CN" altLang="en-US" sz="1400" b="1" dirty="0" smtClean="0">
                <a:solidFill>
                  <a:srgbClr val="E10000"/>
                </a:solidFill>
                <a:latin typeface="微软雅黑" panose="020B0503020204020204" pitchFamily="34" charset="-122"/>
                <a:ea typeface="微软雅黑" panose="020B0503020204020204" pitchFamily="34" charset="-122"/>
              </a:rPr>
              <a:t>全球</a:t>
            </a:r>
            <a:r>
              <a:rPr lang="en-US" altLang="zh-CN" sz="1400" b="1" dirty="0" err="1">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衬底</a:t>
            </a:r>
            <a:r>
              <a:rPr lang="en-US" altLang="zh-CN" sz="1400" b="1" dirty="0">
                <a:solidFill>
                  <a:srgbClr val="E10000"/>
                </a:solidFill>
                <a:latin typeface="微软雅黑" panose="020B0503020204020204" pitchFamily="34" charset="-122"/>
                <a:ea typeface="微软雅黑" panose="020B0503020204020204" pitchFamily="34" charset="-122"/>
              </a:rPr>
              <a:t>/</a:t>
            </a:r>
            <a:r>
              <a:rPr lang="zh-CN" altLang="en-US" sz="1400" b="1" dirty="0">
                <a:solidFill>
                  <a:srgbClr val="E10000"/>
                </a:solidFill>
                <a:latin typeface="微软雅黑" panose="020B0503020204020204" pitchFamily="34" charset="-122"/>
                <a:ea typeface="微软雅黑" panose="020B0503020204020204" pitchFamily="34" charset="-122"/>
              </a:rPr>
              <a:t>器件主要厂商对</a:t>
            </a:r>
            <a:r>
              <a:rPr lang="en-US" altLang="zh-CN" sz="1400" b="1" dirty="0" err="1">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未来增长乐观</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1629916" y="4303896"/>
            <a:ext cx="4662017" cy="307777"/>
          </a:xfrm>
          <a:prstGeom prst="rect">
            <a:avLst/>
          </a:prstGeom>
          <a:noFill/>
        </p:spPr>
        <p:txBody>
          <a:bodyPr wrap="square">
            <a:spAutoFit/>
          </a:bodyPr>
          <a:lstStyle/>
          <a:p>
            <a:r>
              <a:rPr lang="en-US" altLang="zh-CN" sz="1400" b="1" dirty="0" smtClean="0">
                <a:solidFill>
                  <a:srgbClr val="E10000"/>
                </a:solidFill>
                <a:latin typeface="微软雅黑" panose="020B0503020204020204" pitchFamily="34" charset="-122"/>
                <a:ea typeface="微软雅黑" panose="020B0503020204020204" pitchFamily="34" charset="-122"/>
              </a:rPr>
              <a:t>2020</a:t>
            </a:r>
            <a:r>
              <a:rPr lang="zh-CN" altLang="en-US" sz="1400" b="1" dirty="0">
                <a:solidFill>
                  <a:srgbClr val="E10000"/>
                </a:solidFill>
                <a:latin typeface="微软雅黑" panose="020B0503020204020204" pitchFamily="34" charset="-122"/>
                <a:ea typeface="微软雅黑" panose="020B0503020204020204" pitchFamily="34" charset="-122"/>
              </a:rPr>
              <a:t>年全球新能源车销售情况（单位：万辆）</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6533558" y="4303895"/>
            <a:ext cx="4662017" cy="307777"/>
          </a:xfrm>
          <a:prstGeom prst="rect">
            <a:avLst/>
          </a:prstGeom>
          <a:noFill/>
        </p:spPr>
        <p:txBody>
          <a:bodyPr wrap="square">
            <a:spAutoFit/>
          </a:bodyPr>
          <a:lstStyle/>
          <a:p>
            <a:r>
              <a:rPr lang="en-US" altLang="zh-CN" sz="1400" b="1" dirty="0" smtClean="0">
                <a:solidFill>
                  <a:srgbClr val="E10000"/>
                </a:solidFill>
                <a:latin typeface="微软雅黑" panose="020B0503020204020204" pitchFamily="34" charset="-122"/>
                <a:ea typeface="微软雅黑" panose="020B0503020204020204" pitchFamily="34" charset="-122"/>
              </a:rPr>
              <a:t>2017~2025</a:t>
            </a:r>
            <a:r>
              <a:rPr lang="zh-CN" altLang="en-US" sz="1400" b="1" dirty="0">
                <a:solidFill>
                  <a:srgbClr val="E10000"/>
                </a:solidFill>
                <a:latin typeface="微软雅黑" panose="020B0503020204020204" pitchFamily="34" charset="-122"/>
                <a:ea typeface="微软雅黑" panose="020B0503020204020204" pitchFamily="34" charset="-122"/>
              </a:rPr>
              <a:t>年</a:t>
            </a:r>
            <a:r>
              <a:rPr lang="en-US" altLang="zh-CN" sz="1400" b="1" dirty="0" err="1">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晶片需求量（折合</a:t>
            </a:r>
            <a:r>
              <a:rPr lang="en-US" altLang="zh-CN" sz="1400" b="1" dirty="0">
                <a:solidFill>
                  <a:srgbClr val="E10000"/>
                </a:solidFill>
                <a:latin typeface="微软雅黑" panose="020B0503020204020204" pitchFamily="34" charset="-122"/>
                <a:ea typeface="微软雅黑" panose="020B0503020204020204" pitchFamily="34" charset="-122"/>
              </a:rPr>
              <a:t>4</a:t>
            </a:r>
            <a:r>
              <a:rPr lang="zh-CN" altLang="en-US" sz="1400" b="1" dirty="0">
                <a:solidFill>
                  <a:srgbClr val="E10000"/>
                </a:solidFill>
                <a:latin typeface="微软雅黑" panose="020B0503020204020204" pitchFamily="34" charset="-122"/>
                <a:ea typeface="微软雅黑" panose="020B0503020204020204" pitchFamily="34" charset="-122"/>
              </a:rPr>
              <a:t>寸片，万片）</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96" name="TextBox 33"/>
          <p:cNvSpPr/>
          <p:nvPr/>
        </p:nvSpPr>
        <p:spPr bwMode="auto">
          <a:xfrm>
            <a:off x="723956" y="6458097"/>
            <a:ext cx="526410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II-VI</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STSemiconductor</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、英飞凌公告，半导体时代产业数据中心，长江证券研究所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413892" y="367464"/>
            <a:ext cx="8460186" cy="553998"/>
          </a:xfrm>
          <a:prstGeom prst="rect">
            <a:avLst/>
          </a:prstGeom>
          <a:noFill/>
        </p:spPr>
        <p:txBody>
          <a:bodyPr wrap="square" rtlCol="0">
            <a:spAutoFit/>
          </a:bodyPr>
          <a:lstStyle/>
          <a:p>
            <a:r>
              <a:rPr lang="en-US" altLang="zh-CN" sz="3000" b="1" dirty="0" err="1" smtClean="0">
                <a:solidFill>
                  <a:srgbClr val="E10000"/>
                </a:solidFill>
                <a:latin typeface="微软雅黑" panose="020B0503020204020204" pitchFamily="34" charset="-122"/>
                <a:ea typeface="微软雅黑" panose="020B0503020204020204" pitchFamily="34" charset="-122"/>
              </a:rPr>
              <a:t>SiC</a:t>
            </a:r>
            <a:r>
              <a:rPr lang="zh-CN" altLang="en-US" sz="3000" b="1" dirty="0" smtClean="0">
                <a:solidFill>
                  <a:srgbClr val="E10000"/>
                </a:solidFill>
                <a:latin typeface="微软雅黑" panose="020B0503020204020204" pitchFamily="34" charset="-122"/>
                <a:ea typeface="微软雅黑" panose="020B0503020204020204" pitchFamily="34" charset="-122"/>
              </a:rPr>
              <a:t>行业生态：得衬底者得天下</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50845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STSemiconductor</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II-VI</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公告，半导体行业观察，长江证券研究所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1027385" y="1000534"/>
            <a:ext cx="10024674" cy="1167692"/>
          </a:xfrm>
          <a:prstGeom prst="rect">
            <a:avLst/>
          </a:prstGeom>
          <a:noFill/>
        </p:spPr>
        <p:txBody>
          <a:bodyPr wrap="square">
            <a:spAutoFit/>
          </a:bodyPr>
          <a:lstStyle/>
          <a:p>
            <a:pPr algn="just" defTabSz="914400">
              <a:lnSpc>
                <a:spcPct val="150000"/>
              </a:lnSpc>
              <a:spcAft>
                <a:spcPts val="600"/>
              </a:spcAft>
              <a:defRPr/>
            </a:pPr>
            <a:r>
              <a:rPr lang="zh-CN" altLang="en-US" sz="1200" b="1" dirty="0">
                <a:latin typeface="微软雅黑" panose="020B0503020204020204" pitchFamily="34" charset="-122"/>
                <a:ea typeface="微软雅黑" panose="020B0503020204020204" pitchFamily="34" charset="-122"/>
              </a:rPr>
              <a:t>衬底生产的壁垒、寡头垄断的竞争格局加上近年</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和</a:t>
            </a:r>
            <a:r>
              <a:rPr lang="en-US" altLang="zh-CN" sz="1200" b="1" dirty="0" err="1">
                <a:latin typeface="微软雅黑" panose="020B0503020204020204" pitchFamily="34" charset="-122"/>
                <a:ea typeface="微软雅黑" panose="020B0503020204020204" pitchFamily="34" charset="-122"/>
              </a:rPr>
              <a:t>GaN</a:t>
            </a:r>
            <a:r>
              <a:rPr lang="zh-CN" altLang="en-US" sz="1200" b="1" dirty="0">
                <a:latin typeface="微软雅黑" panose="020B0503020204020204" pitchFamily="34" charset="-122"/>
                <a:ea typeface="微软雅黑" panose="020B0503020204020204" pitchFamily="34" charset="-122"/>
              </a:rPr>
              <a:t>应用的快速渗透，</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衬底产业内已面临高度供不应求的局面，这也催化了衬底行业特殊的供应链生态</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对于下游的器件巨头而言，保障供应最好的方式，就是和衬底供应商签订长期供货协议。以</a:t>
            </a:r>
            <a:r>
              <a:rPr lang="en-US" altLang="zh-CN" sz="1200" dirty="0" smtClean="0">
                <a:latin typeface="微软雅黑" panose="020B0503020204020204" pitchFamily="34" charset="-122"/>
                <a:ea typeface="微软雅黑" panose="020B0503020204020204" pitchFamily="34" charset="-122"/>
              </a:rPr>
              <a:t>CREE</a:t>
            </a:r>
            <a:r>
              <a:rPr lang="zh-CN" altLang="en-US" sz="1200" dirty="0" smtClean="0">
                <a:latin typeface="微软雅黑" panose="020B0503020204020204" pitchFamily="34" charset="-122"/>
                <a:ea typeface="微软雅黑" panose="020B0503020204020204" pitchFamily="34" charset="-122"/>
              </a:rPr>
              <a:t>为例，</a:t>
            </a:r>
            <a:r>
              <a:rPr lang="en-US" altLang="zh-CN" sz="1200" dirty="0" smtClean="0">
                <a:latin typeface="微软雅黑" panose="020B0503020204020204" pitchFamily="34" charset="-122"/>
                <a:ea typeface="微软雅黑" panose="020B0503020204020204" pitchFamily="34" charset="-122"/>
              </a:rPr>
              <a:t>CREE</a:t>
            </a:r>
            <a:r>
              <a:rPr lang="zh-CN" altLang="en-US" sz="1200" dirty="0" smtClean="0">
                <a:latin typeface="微软雅黑" panose="020B0503020204020204" pitchFamily="34" charset="-122"/>
                <a:ea typeface="微软雅黑" panose="020B0503020204020204" pitchFamily="34" charset="-122"/>
              </a:rPr>
              <a:t>目前的</a:t>
            </a:r>
            <a:r>
              <a:rPr lang="en-US" altLang="zh-CN" sz="1200" dirty="0" err="1" smtClean="0">
                <a:latin typeface="微软雅黑" panose="020B0503020204020204" pitchFamily="34" charset="-122"/>
                <a:ea typeface="微软雅黑" panose="020B0503020204020204" pitchFamily="34" charset="-122"/>
              </a:rPr>
              <a:t>SiC</a:t>
            </a:r>
            <a:r>
              <a:rPr lang="zh-CN" altLang="en-US" sz="1200" dirty="0" smtClean="0">
                <a:latin typeface="微软雅黑" panose="020B0503020204020204" pitchFamily="34" charset="-122"/>
                <a:ea typeface="微软雅黑" panose="020B0503020204020204" pitchFamily="34" charset="-122"/>
              </a:rPr>
              <a:t>材料长期供货合同的金额已经超过</a:t>
            </a:r>
            <a:r>
              <a:rPr lang="en-US" altLang="zh-CN" sz="1200" dirty="0" smtClean="0">
                <a:latin typeface="微软雅黑" panose="020B0503020204020204" pitchFamily="34" charset="-122"/>
                <a:ea typeface="微软雅黑" panose="020B0503020204020204" pitchFamily="34" charset="-122"/>
              </a:rPr>
              <a:t>7.7</a:t>
            </a:r>
            <a:r>
              <a:rPr lang="zh-CN" altLang="en-US" sz="1200" dirty="0" smtClean="0">
                <a:latin typeface="微软雅黑" panose="020B0503020204020204" pitchFamily="34" charset="-122"/>
                <a:ea typeface="微软雅黑" panose="020B0503020204020204" pitchFamily="34" charset="-122"/>
              </a:rPr>
              <a:t>亿美元（前四大签订长期供货合同的客户），预计这个数字还会继续快速地增加。</a:t>
            </a:r>
            <a:r>
              <a:rPr lang="zh-CN" altLang="en-US" sz="1200" dirty="0">
                <a:latin typeface="微软雅黑" panose="020B0503020204020204" pitchFamily="34" charset="-122"/>
                <a:ea typeface="微软雅黑" panose="020B0503020204020204" pitchFamily="34" charset="-122"/>
              </a:rPr>
              <a:t>据</a:t>
            </a:r>
            <a:r>
              <a:rPr lang="en-US" altLang="zh-CN" sz="1200" dirty="0" err="1">
                <a:latin typeface="微软雅黑" panose="020B0503020204020204" pitchFamily="34" charset="-122"/>
                <a:ea typeface="微软雅黑" panose="020B0503020204020204" pitchFamily="34" charset="-122"/>
              </a:rPr>
              <a:t>Yole</a:t>
            </a:r>
            <a:r>
              <a:rPr lang="zh-CN" altLang="en-US" sz="1200" dirty="0">
                <a:latin typeface="微软雅黑" panose="020B0503020204020204" pitchFamily="34" charset="-122"/>
                <a:ea typeface="微软雅黑" panose="020B0503020204020204" pitchFamily="34" charset="-122"/>
              </a:rPr>
              <a:t>统计，</a:t>
            </a:r>
            <a:r>
              <a:rPr lang="en-US" altLang="zh-CN" sz="1200" dirty="0" smtClean="0">
                <a:latin typeface="微软雅黑" panose="020B0503020204020204" pitchFamily="34" charset="-122"/>
                <a:ea typeface="微软雅黑" panose="020B0503020204020204" pitchFamily="34" charset="-122"/>
              </a:rPr>
              <a:t>2019~2020</a:t>
            </a:r>
            <a:r>
              <a:rPr lang="zh-CN" altLang="en-US" sz="1200" dirty="0">
                <a:latin typeface="微软雅黑" panose="020B0503020204020204" pitchFamily="34" charset="-122"/>
                <a:ea typeface="微软雅黑" panose="020B0503020204020204" pitchFamily="34" charset="-122"/>
              </a:rPr>
              <a:t>年企业间达成的</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衬底长期供应协议价值超过</a:t>
            </a:r>
            <a:r>
              <a:rPr lang="en-US" altLang="zh-CN" sz="1200" dirty="0">
                <a:latin typeface="微软雅黑" panose="020B0503020204020204" pitchFamily="34" charset="-122"/>
                <a:ea typeface="微软雅黑" panose="020B0503020204020204" pitchFamily="34" charset="-122"/>
              </a:rPr>
              <a:t>9</a:t>
            </a:r>
            <a:r>
              <a:rPr lang="zh-CN" altLang="en-US" sz="1200" dirty="0">
                <a:latin typeface="微软雅黑" panose="020B0503020204020204" pitchFamily="34" charset="-122"/>
                <a:ea typeface="微软雅黑" panose="020B0503020204020204" pitchFamily="34" charset="-122"/>
              </a:rPr>
              <a:t>亿美元。</a:t>
            </a:r>
            <a:endParaRPr lang="zh-CN" altLang="zh-CN" sz="1200"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1054101" y="2537557"/>
          <a:ext cx="5976417" cy="3886416"/>
        </p:xfrm>
        <a:graphic>
          <a:graphicData uri="http://schemas.openxmlformats.org/drawingml/2006/table">
            <a:tbl>
              <a:tblPr firstRow="1" firstCol="1" bandRow="1">
                <a:tableStyleId>{5C22544A-7EE6-4342-B048-85BDC9FD1C3A}</a:tableStyleId>
              </a:tblPr>
              <a:tblGrid>
                <a:gridCol w="916783"/>
                <a:gridCol w="1163012"/>
                <a:gridCol w="1506056"/>
                <a:gridCol w="1195283"/>
                <a:gridCol w="1195283"/>
              </a:tblGrid>
              <a:tr h="289632">
                <a:tc>
                  <a:txBody>
                    <a:bodyPr/>
                    <a:lstStyle/>
                    <a:p>
                      <a:pPr algn="ctr"/>
                      <a:r>
                        <a:rPr lang="en-US" sz="900" kern="100">
                          <a:effectLst/>
                          <a:latin typeface="微软雅黑" panose="020B0503020204020204" pitchFamily="34" charset="-122"/>
                          <a:ea typeface="微软雅黑" panose="020B0503020204020204" pitchFamily="34" charset="-122"/>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gridSpan="2">
                  <a:txBody>
                    <a:bodyPr/>
                    <a:lstStyle/>
                    <a:p>
                      <a:pPr algn="ctr"/>
                      <a:r>
                        <a:rPr lang="zh-CN" sz="900" kern="100" dirty="0">
                          <a:effectLst/>
                          <a:latin typeface="微软雅黑" panose="020B0503020204020204" pitchFamily="34" charset="-122"/>
                          <a:ea typeface="微软雅黑" panose="020B0503020204020204" pitchFamily="34" charset="-122"/>
                        </a:rPr>
                        <a:t>扩产计划</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hMerge="1">
                  <a:tcPr/>
                </a:tc>
                <a:tc gridSpan="2">
                  <a:txBody>
                    <a:bodyPr/>
                    <a:lstStyle/>
                    <a:p>
                      <a:pPr algn="ctr"/>
                      <a:r>
                        <a:rPr lang="zh-CN" sz="900" kern="100" dirty="0">
                          <a:effectLst/>
                          <a:latin typeface="微软雅黑" panose="020B0503020204020204" pitchFamily="34" charset="-122"/>
                          <a:ea typeface="微软雅黑" panose="020B0503020204020204" pitchFamily="34" charset="-122"/>
                        </a:rPr>
                        <a:t>产能保障</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hMerge="1">
                  <a:tcPr/>
                </a:tc>
              </a:tr>
              <a:tr h="289632">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企业</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衬底</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SiC</a:t>
                      </a:r>
                      <a:r>
                        <a:rPr lang="zh-CN" sz="900" kern="100">
                          <a:solidFill>
                            <a:schemeClr val="tx1"/>
                          </a:solidFill>
                          <a:effectLst/>
                          <a:latin typeface="微软雅黑" panose="020B0503020204020204" pitchFamily="34" charset="-122"/>
                          <a:ea typeface="微软雅黑" panose="020B0503020204020204" pitchFamily="34" charset="-122"/>
                        </a:rPr>
                        <a:t>器件</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长期供应协议</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收购上游衬底厂商</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r>
              <a:tr h="475425">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Cree</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投资</a:t>
                      </a:r>
                      <a:r>
                        <a:rPr lang="en-US" sz="900" kern="100" dirty="0">
                          <a:solidFill>
                            <a:schemeClr val="tx1"/>
                          </a:solidFill>
                          <a:effectLst/>
                          <a:latin typeface="微软雅黑" panose="020B0503020204020204" pitchFamily="34" charset="-122"/>
                          <a:ea typeface="微软雅黑" panose="020B0503020204020204" pitchFamily="34" charset="-122"/>
                        </a:rPr>
                        <a:t>10</a:t>
                      </a:r>
                      <a:r>
                        <a:rPr lang="zh-CN" sz="900" kern="100" dirty="0">
                          <a:solidFill>
                            <a:schemeClr val="tx1"/>
                          </a:solidFill>
                          <a:effectLst/>
                          <a:latin typeface="微软雅黑" panose="020B0503020204020204" pitchFamily="34" charset="-122"/>
                          <a:ea typeface="微软雅黑" panose="020B0503020204020204" pitchFamily="34" charset="-122"/>
                        </a:rPr>
                        <a:t>亿美元扩产</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产能，包括建造一座车规级</a:t>
                      </a:r>
                      <a:r>
                        <a:rPr lang="en-US" sz="900" kern="100" dirty="0">
                          <a:solidFill>
                            <a:schemeClr val="tx1"/>
                          </a:solidFill>
                          <a:effectLst/>
                          <a:latin typeface="微软雅黑" panose="020B0503020204020204" pitchFamily="34" charset="-122"/>
                          <a:ea typeface="微软雅黑" panose="020B0503020204020204" pitchFamily="34" charset="-122"/>
                        </a:rPr>
                        <a:t>8</a:t>
                      </a:r>
                      <a:r>
                        <a:rPr lang="zh-CN" sz="900" kern="100" dirty="0">
                          <a:solidFill>
                            <a:schemeClr val="tx1"/>
                          </a:solidFill>
                          <a:effectLst/>
                          <a:latin typeface="微软雅黑" panose="020B0503020204020204" pitchFamily="34" charset="-122"/>
                          <a:ea typeface="微软雅黑" panose="020B0503020204020204" pitchFamily="34" charset="-122"/>
                        </a:rPr>
                        <a:t>英寸功率及射频晶圆工厂，以及扩产超级材料工厂，计划</a:t>
                      </a:r>
                      <a:r>
                        <a:rPr lang="en-US" sz="900" kern="100" dirty="0">
                          <a:solidFill>
                            <a:schemeClr val="tx1"/>
                          </a:solidFill>
                          <a:effectLst/>
                          <a:latin typeface="微软雅黑" panose="020B0503020204020204" pitchFamily="34" charset="-122"/>
                          <a:ea typeface="微软雅黑" panose="020B0503020204020204" pitchFamily="34" charset="-122"/>
                        </a:rPr>
                        <a:t>2022</a:t>
                      </a:r>
                      <a:r>
                        <a:rPr lang="zh-CN" sz="900" kern="100" dirty="0">
                          <a:solidFill>
                            <a:schemeClr val="tx1"/>
                          </a:solidFill>
                          <a:effectLst/>
                          <a:latin typeface="微软雅黑" panose="020B0503020204020204" pitchFamily="34" charset="-122"/>
                          <a:ea typeface="微软雅黑" panose="020B0503020204020204" pitchFamily="34" charset="-122"/>
                        </a:rPr>
                        <a:t>年量产，预计</a:t>
                      </a:r>
                      <a:r>
                        <a:rPr lang="en-US" sz="900" kern="100" dirty="0">
                          <a:solidFill>
                            <a:schemeClr val="tx1"/>
                          </a:solidFill>
                          <a:effectLst/>
                          <a:latin typeface="微软雅黑" panose="020B0503020204020204" pitchFamily="34" charset="-122"/>
                          <a:ea typeface="微软雅黑" panose="020B0503020204020204" pitchFamily="34" charset="-122"/>
                        </a:rPr>
                        <a:t>2024</a:t>
                      </a:r>
                      <a:r>
                        <a:rPr lang="zh-CN" sz="900" kern="100" dirty="0">
                          <a:solidFill>
                            <a:schemeClr val="tx1"/>
                          </a:solidFill>
                          <a:effectLst/>
                          <a:latin typeface="微软雅黑" panose="020B0503020204020204" pitchFamily="34" charset="-122"/>
                          <a:ea typeface="微软雅黑" panose="020B0503020204020204" pitchFamily="34" charset="-122"/>
                        </a:rPr>
                        <a:t>年</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器件、衬底产能均为</a:t>
                      </a:r>
                      <a:r>
                        <a:rPr lang="en-US" sz="900" kern="100" dirty="0">
                          <a:solidFill>
                            <a:schemeClr val="tx1"/>
                          </a:solidFill>
                          <a:effectLst/>
                          <a:latin typeface="微软雅黑" panose="020B0503020204020204" pitchFamily="34" charset="-122"/>
                          <a:ea typeface="微软雅黑" panose="020B0503020204020204" pitchFamily="34" charset="-122"/>
                        </a:rPr>
                        <a:t>2017</a:t>
                      </a:r>
                      <a:r>
                        <a:rPr lang="zh-CN" sz="900" kern="100" dirty="0">
                          <a:solidFill>
                            <a:schemeClr val="tx1"/>
                          </a:solidFill>
                          <a:effectLst/>
                          <a:latin typeface="微软雅黑" panose="020B0503020204020204" pitchFamily="34" charset="-122"/>
                          <a:ea typeface="微软雅黑" panose="020B0503020204020204" pitchFamily="34" charset="-122"/>
                        </a:rPr>
                        <a:t>年的</a:t>
                      </a:r>
                      <a:r>
                        <a:rPr lang="en-US" sz="900" kern="100" dirty="0">
                          <a:solidFill>
                            <a:schemeClr val="tx1"/>
                          </a:solidFill>
                          <a:effectLst/>
                          <a:latin typeface="微软雅黑" panose="020B0503020204020204" pitchFamily="34" charset="-122"/>
                          <a:ea typeface="微软雅黑" panose="020B0503020204020204" pitchFamily="34" charset="-122"/>
                        </a:rPr>
                        <a:t>30</a:t>
                      </a:r>
                      <a:r>
                        <a:rPr lang="zh-CN" sz="900" kern="100" dirty="0">
                          <a:solidFill>
                            <a:schemeClr val="tx1"/>
                          </a:solidFill>
                          <a:effectLst/>
                          <a:latin typeface="微软雅黑" panose="020B0503020204020204" pitchFamily="34" charset="-122"/>
                          <a:ea typeface="微软雅黑" panose="020B0503020204020204" pitchFamily="34" charset="-122"/>
                        </a:rPr>
                        <a:t>倍</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6569">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II-VI</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预计</a:t>
                      </a:r>
                      <a:r>
                        <a:rPr lang="en-US" sz="900" kern="100">
                          <a:solidFill>
                            <a:schemeClr val="tx1"/>
                          </a:solidFill>
                          <a:effectLst/>
                          <a:latin typeface="微软雅黑" panose="020B0503020204020204" pitchFamily="34" charset="-122"/>
                          <a:ea typeface="微软雅黑" panose="020B0503020204020204" pitchFamily="34" charset="-122"/>
                        </a:rPr>
                        <a:t>2025</a:t>
                      </a:r>
                      <a:r>
                        <a:rPr lang="zh-CN" sz="900" kern="100">
                          <a:solidFill>
                            <a:schemeClr val="tx1"/>
                          </a:solidFill>
                          <a:effectLst/>
                          <a:latin typeface="微软雅黑" panose="020B0503020204020204" pitchFamily="34" charset="-122"/>
                          <a:ea typeface="微软雅黑" panose="020B0503020204020204" pitchFamily="34" charset="-122"/>
                        </a:rPr>
                        <a:t>年</a:t>
                      </a:r>
                      <a:r>
                        <a:rPr lang="en-US" sz="900" kern="100">
                          <a:solidFill>
                            <a:schemeClr val="tx1"/>
                          </a:solidFill>
                          <a:effectLst/>
                          <a:latin typeface="微软雅黑" panose="020B0503020204020204" pitchFamily="34" charset="-122"/>
                          <a:ea typeface="微软雅黑" panose="020B0503020204020204" pitchFamily="34" charset="-122"/>
                        </a:rPr>
                        <a:t>6</a:t>
                      </a:r>
                      <a:r>
                        <a:rPr lang="zh-CN" sz="900" kern="100">
                          <a:solidFill>
                            <a:schemeClr val="tx1"/>
                          </a:solidFill>
                          <a:effectLst/>
                          <a:latin typeface="微软雅黑" panose="020B0503020204020204" pitchFamily="34" charset="-122"/>
                          <a:ea typeface="微软雅黑" panose="020B0503020204020204" pitchFamily="34" charset="-122"/>
                        </a:rPr>
                        <a:t>寸片产能为</a:t>
                      </a:r>
                      <a:r>
                        <a:rPr lang="en-US" sz="900" kern="100">
                          <a:solidFill>
                            <a:schemeClr val="tx1"/>
                          </a:solidFill>
                          <a:effectLst/>
                          <a:latin typeface="微软雅黑" panose="020B0503020204020204" pitchFamily="34" charset="-122"/>
                          <a:ea typeface="微软雅黑" panose="020B0503020204020204" pitchFamily="34" charset="-122"/>
                        </a:rPr>
                        <a:t>2020</a:t>
                      </a:r>
                      <a:r>
                        <a:rPr lang="zh-CN" sz="900" kern="100">
                          <a:solidFill>
                            <a:schemeClr val="tx1"/>
                          </a:solidFill>
                          <a:effectLst/>
                          <a:latin typeface="微软雅黑" panose="020B0503020204020204" pitchFamily="34" charset="-122"/>
                          <a:ea typeface="微软雅黑" panose="020B0503020204020204" pitchFamily="34" charset="-122"/>
                        </a:rPr>
                        <a:t>年的</a:t>
                      </a:r>
                      <a:r>
                        <a:rPr lang="en-US" sz="900" kern="100">
                          <a:solidFill>
                            <a:schemeClr val="tx1"/>
                          </a:solidFill>
                          <a:effectLst/>
                          <a:latin typeface="微软雅黑" panose="020B0503020204020204" pitchFamily="34" charset="-122"/>
                          <a:ea typeface="微软雅黑" panose="020B0503020204020204" pitchFamily="34" charset="-122"/>
                        </a:rPr>
                        <a:t>5~10</a:t>
                      </a:r>
                      <a:r>
                        <a:rPr lang="zh-CN" sz="900" kern="100">
                          <a:solidFill>
                            <a:schemeClr val="tx1"/>
                          </a:solidFill>
                          <a:effectLst/>
                          <a:latin typeface="微软雅黑" panose="020B0503020204020204" pitchFamily="34" charset="-122"/>
                          <a:ea typeface="微软雅黑" panose="020B0503020204020204" pitchFamily="34" charset="-122"/>
                        </a:rPr>
                        <a:t>倍，扩大</a:t>
                      </a:r>
                      <a:r>
                        <a:rPr lang="en-US" sz="900" kern="100">
                          <a:solidFill>
                            <a:schemeClr val="tx1"/>
                          </a:solidFill>
                          <a:effectLst/>
                          <a:latin typeface="微软雅黑" panose="020B0503020204020204" pitchFamily="34" charset="-122"/>
                          <a:ea typeface="微软雅黑" panose="020B0503020204020204" pitchFamily="34" charset="-122"/>
                        </a:rPr>
                        <a:t>8</a:t>
                      </a:r>
                      <a:r>
                        <a:rPr lang="zh-CN" sz="900" kern="100">
                          <a:solidFill>
                            <a:schemeClr val="tx1"/>
                          </a:solidFill>
                          <a:effectLst/>
                          <a:latin typeface="微软雅黑" panose="020B0503020204020204" pitchFamily="34" charset="-122"/>
                          <a:ea typeface="微软雅黑" panose="020B0503020204020204" pitchFamily="34" charset="-122"/>
                        </a:rPr>
                        <a:t>寸片量产规模</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31993">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Rohm</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基于</a:t>
                      </a:r>
                      <a:r>
                        <a:rPr lang="en-US" sz="900" kern="100" dirty="0" err="1">
                          <a:solidFill>
                            <a:schemeClr val="tx1"/>
                          </a:solidFill>
                          <a:effectLst/>
                          <a:latin typeface="微软雅黑" panose="020B0503020204020204" pitchFamily="34" charset="-122"/>
                          <a:ea typeface="微软雅黑" panose="020B0503020204020204" pitchFamily="34" charset="-122"/>
                        </a:rPr>
                        <a:t>SiCrystal</a:t>
                      </a:r>
                      <a:r>
                        <a:rPr lang="zh-CN" sz="900" kern="100" dirty="0">
                          <a:solidFill>
                            <a:schemeClr val="tx1"/>
                          </a:solidFill>
                          <a:effectLst/>
                          <a:latin typeface="微软雅黑" panose="020B0503020204020204" pitchFamily="34" charset="-122"/>
                          <a:ea typeface="微软雅黑" panose="020B0503020204020204" pitchFamily="34" charset="-122"/>
                        </a:rPr>
                        <a:t>技术的</a:t>
                      </a:r>
                      <a:r>
                        <a:rPr lang="en-US" sz="900" kern="100" dirty="0">
                          <a:solidFill>
                            <a:schemeClr val="tx1"/>
                          </a:solidFill>
                          <a:effectLst/>
                          <a:latin typeface="微软雅黑" panose="020B0503020204020204" pitchFamily="34" charset="-122"/>
                          <a:ea typeface="微软雅黑" panose="020B0503020204020204" pitchFamily="34" charset="-122"/>
                        </a:rPr>
                        <a:t>6</a:t>
                      </a:r>
                      <a:r>
                        <a:rPr lang="zh-CN" sz="900" kern="100" dirty="0">
                          <a:solidFill>
                            <a:schemeClr val="tx1"/>
                          </a:solidFill>
                          <a:effectLst/>
                          <a:latin typeface="微软雅黑" panose="020B0503020204020204" pitchFamily="34" charset="-122"/>
                          <a:ea typeface="微软雅黑" panose="020B0503020204020204" pitchFamily="34" charset="-122"/>
                        </a:rPr>
                        <a:t>寸片已量产，正在研发</a:t>
                      </a:r>
                      <a:r>
                        <a:rPr lang="en-US" sz="900" kern="100" dirty="0">
                          <a:solidFill>
                            <a:schemeClr val="tx1"/>
                          </a:solidFill>
                          <a:effectLst/>
                          <a:latin typeface="微软雅黑" panose="020B0503020204020204" pitchFamily="34" charset="-122"/>
                          <a:ea typeface="微软雅黑" panose="020B0503020204020204" pitchFamily="34" charset="-122"/>
                        </a:rPr>
                        <a:t>8</a:t>
                      </a:r>
                      <a:r>
                        <a:rPr lang="zh-CN" sz="900" kern="100" dirty="0">
                          <a:solidFill>
                            <a:schemeClr val="tx1"/>
                          </a:solidFill>
                          <a:effectLst/>
                          <a:latin typeface="微软雅黑" panose="020B0503020204020204" pitchFamily="34" charset="-122"/>
                          <a:ea typeface="微软雅黑" panose="020B0503020204020204" pitchFamily="34" charset="-122"/>
                        </a:rPr>
                        <a:t>寸片</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将投资约</a:t>
                      </a:r>
                      <a:r>
                        <a:rPr lang="en-US" sz="900" kern="100" dirty="0">
                          <a:solidFill>
                            <a:schemeClr val="tx1"/>
                          </a:solidFill>
                          <a:effectLst/>
                          <a:latin typeface="微软雅黑" panose="020B0503020204020204" pitchFamily="34" charset="-122"/>
                          <a:ea typeface="微软雅黑" panose="020B0503020204020204" pitchFamily="34" charset="-122"/>
                        </a:rPr>
                        <a:t>200</a:t>
                      </a:r>
                      <a:r>
                        <a:rPr lang="zh-CN" sz="900" kern="100" dirty="0">
                          <a:solidFill>
                            <a:schemeClr val="tx1"/>
                          </a:solidFill>
                          <a:effectLst/>
                          <a:latin typeface="微软雅黑" panose="020B0503020204020204" pitchFamily="34" charset="-122"/>
                          <a:ea typeface="微软雅黑" panose="020B0503020204020204" pitchFamily="34" charset="-122"/>
                        </a:rPr>
                        <a:t>亿日元，于</a:t>
                      </a:r>
                      <a:r>
                        <a:rPr lang="en-US" sz="900" kern="100" dirty="0">
                          <a:solidFill>
                            <a:schemeClr val="tx1"/>
                          </a:solidFill>
                          <a:effectLst/>
                          <a:latin typeface="微软雅黑" panose="020B0503020204020204" pitchFamily="34" charset="-122"/>
                          <a:ea typeface="微软雅黑" panose="020B0503020204020204" pitchFamily="34" charset="-122"/>
                        </a:rPr>
                        <a:t>2020</a:t>
                      </a:r>
                      <a:r>
                        <a:rPr lang="zh-CN" sz="900" kern="100" dirty="0">
                          <a:solidFill>
                            <a:schemeClr val="tx1"/>
                          </a:solidFill>
                          <a:effectLst/>
                          <a:latin typeface="微软雅黑" panose="020B0503020204020204" pitchFamily="34" charset="-122"/>
                          <a:ea typeface="微软雅黑" panose="020B0503020204020204" pitchFamily="34" charset="-122"/>
                        </a:rPr>
                        <a:t>年倍增</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电源控制芯片产能，而罗姆也考虑于宫崎县进行增产投资，在</a:t>
                      </a:r>
                      <a:r>
                        <a:rPr lang="en-US" sz="900" kern="100" dirty="0">
                          <a:solidFill>
                            <a:schemeClr val="tx1"/>
                          </a:solidFill>
                          <a:effectLst/>
                          <a:latin typeface="微软雅黑" panose="020B0503020204020204" pitchFamily="34" charset="-122"/>
                          <a:ea typeface="微软雅黑" panose="020B0503020204020204" pitchFamily="34" charset="-122"/>
                        </a:rPr>
                        <a:t>2025</a:t>
                      </a:r>
                      <a:r>
                        <a:rPr lang="zh-CN" sz="900" kern="100" dirty="0">
                          <a:solidFill>
                            <a:schemeClr val="tx1"/>
                          </a:solidFill>
                          <a:effectLst/>
                          <a:latin typeface="微软雅黑" panose="020B0503020204020204" pitchFamily="34" charset="-122"/>
                          <a:ea typeface="微软雅黑" panose="020B0503020204020204" pitchFamily="34" charset="-122"/>
                        </a:rPr>
                        <a:t>年</a:t>
                      </a:r>
                      <a:r>
                        <a:rPr lang="en-US" sz="900" kern="100" dirty="0">
                          <a:solidFill>
                            <a:schemeClr val="tx1"/>
                          </a:solidFill>
                          <a:effectLst/>
                          <a:latin typeface="微软雅黑" panose="020B0503020204020204" pitchFamily="34" charset="-122"/>
                          <a:ea typeface="微软雅黑" panose="020B0503020204020204" pitchFamily="34" charset="-122"/>
                        </a:rPr>
                        <a:t>3</a:t>
                      </a:r>
                      <a:r>
                        <a:rPr lang="zh-CN" sz="900" kern="100" dirty="0">
                          <a:solidFill>
                            <a:schemeClr val="tx1"/>
                          </a:solidFill>
                          <a:effectLst/>
                          <a:latin typeface="微软雅黑" panose="020B0503020204020204" pitchFamily="34" charset="-122"/>
                          <a:ea typeface="微软雅黑" panose="020B0503020204020204" pitchFamily="34" charset="-122"/>
                        </a:rPr>
                        <a:t>月底前累计将投资</a:t>
                      </a:r>
                      <a:r>
                        <a:rPr lang="en-US" sz="900" kern="100" dirty="0">
                          <a:solidFill>
                            <a:schemeClr val="tx1"/>
                          </a:solidFill>
                          <a:effectLst/>
                          <a:latin typeface="微软雅黑" panose="020B0503020204020204" pitchFamily="34" charset="-122"/>
                          <a:ea typeface="微软雅黑" panose="020B0503020204020204" pitchFamily="34" charset="-122"/>
                        </a:rPr>
                        <a:t>600</a:t>
                      </a:r>
                      <a:r>
                        <a:rPr lang="zh-CN" sz="900" kern="100" dirty="0">
                          <a:solidFill>
                            <a:schemeClr val="tx1"/>
                          </a:solidFill>
                          <a:effectLst/>
                          <a:latin typeface="微软雅黑" panose="020B0503020204020204" pitchFamily="34" charset="-122"/>
                          <a:ea typeface="微软雅黑" panose="020B0503020204020204" pitchFamily="34" charset="-122"/>
                        </a:rPr>
                        <a:t>亿日元，届时将</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电源控制芯片产能大幅扩增至</a:t>
                      </a:r>
                      <a:r>
                        <a:rPr lang="en-US" sz="900" kern="100" dirty="0">
                          <a:solidFill>
                            <a:schemeClr val="tx1"/>
                          </a:solidFill>
                          <a:effectLst/>
                          <a:latin typeface="微软雅黑" panose="020B0503020204020204" pitchFamily="34" charset="-122"/>
                          <a:ea typeface="微软雅黑" panose="020B0503020204020204" pitchFamily="34" charset="-122"/>
                        </a:rPr>
                        <a:t>2016</a:t>
                      </a:r>
                      <a:r>
                        <a:rPr lang="zh-CN" sz="900" kern="100" dirty="0">
                          <a:solidFill>
                            <a:schemeClr val="tx1"/>
                          </a:solidFill>
                          <a:effectLst/>
                          <a:latin typeface="微软雅黑" panose="020B0503020204020204" pitchFamily="34" charset="-122"/>
                          <a:ea typeface="微软雅黑" panose="020B0503020204020204" pitchFamily="34" charset="-122"/>
                        </a:rPr>
                        <a:t>年度</a:t>
                      </a:r>
                      <a:r>
                        <a:rPr lang="en-US" sz="900" kern="100" dirty="0">
                          <a:solidFill>
                            <a:schemeClr val="tx1"/>
                          </a:solidFill>
                          <a:effectLst/>
                          <a:latin typeface="微软雅黑" panose="020B0503020204020204" pitchFamily="34" charset="-122"/>
                          <a:ea typeface="微软雅黑" panose="020B0503020204020204" pitchFamily="34" charset="-122"/>
                        </a:rPr>
                        <a:t>16</a:t>
                      </a:r>
                      <a:r>
                        <a:rPr lang="zh-CN" sz="900" kern="100" dirty="0">
                          <a:solidFill>
                            <a:schemeClr val="tx1"/>
                          </a:solidFill>
                          <a:effectLst/>
                          <a:latin typeface="微软雅黑" panose="020B0503020204020204" pitchFamily="34" charset="-122"/>
                          <a:ea typeface="微软雅黑" panose="020B0503020204020204" pitchFamily="34" charset="-122"/>
                        </a:rPr>
                        <a:t>倍</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收购</a:t>
                      </a:r>
                      <a:r>
                        <a:rPr lang="en-US" sz="900" kern="100">
                          <a:solidFill>
                            <a:schemeClr val="tx1"/>
                          </a:solidFill>
                          <a:effectLst/>
                          <a:latin typeface="微软雅黑" panose="020B0503020204020204" pitchFamily="34" charset="-122"/>
                          <a:ea typeface="微软雅黑" panose="020B0503020204020204" pitchFamily="34" charset="-122"/>
                        </a:rPr>
                        <a:t>SiCrystal</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281">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ST</a:t>
                      </a:r>
                      <a:r>
                        <a:rPr lang="zh-CN" sz="900" kern="100">
                          <a:solidFill>
                            <a:schemeClr val="tx1"/>
                          </a:solidFill>
                          <a:effectLst/>
                          <a:latin typeface="微软雅黑" panose="020B0503020204020204" pitchFamily="34" charset="-122"/>
                          <a:ea typeface="微软雅黑" panose="020B0503020204020204" pitchFamily="34" charset="-122"/>
                        </a:rPr>
                        <a:t>半导体</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基于</a:t>
                      </a:r>
                      <a:r>
                        <a:rPr lang="en-US" sz="900" kern="100">
                          <a:solidFill>
                            <a:schemeClr val="tx1"/>
                          </a:solidFill>
                          <a:effectLst/>
                          <a:latin typeface="微软雅黑" panose="020B0503020204020204" pitchFamily="34" charset="-122"/>
                          <a:ea typeface="微软雅黑" panose="020B0503020204020204" pitchFamily="34" charset="-122"/>
                        </a:rPr>
                        <a:t>Norstel</a:t>
                      </a:r>
                      <a:r>
                        <a:rPr lang="zh-CN" sz="900" kern="100">
                          <a:solidFill>
                            <a:schemeClr val="tx1"/>
                          </a:solidFill>
                          <a:effectLst/>
                          <a:latin typeface="微软雅黑" panose="020B0503020204020204" pitchFamily="34" charset="-122"/>
                          <a:ea typeface="微软雅黑" panose="020B0503020204020204" pitchFamily="34" charset="-122"/>
                        </a:rPr>
                        <a:t>的</a:t>
                      </a:r>
                      <a:r>
                        <a:rPr lang="en-US" sz="900" kern="100">
                          <a:solidFill>
                            <a:schemeClr val="tx1"/>
                          </a:solidFill>
                          <a:effectLst/>
                          <a:latin typeface="微软雅黑" panose="020B0503020204020204" pitchFamily="34" charset="-122"/>
                          <a:ea typeface="微软雅黑" panose="020B0503020204020204" pitchFamily="34" charset="-122"/>
                        </a:rPr>
                        <a:t>6</a:t>
                      </a:r>
                      <a:r>
                        <a:rPr lang="zh-CN" sz="900" kern="100">
                          <a:solidFill>
                            <a:schemeClr val="tx1"/>
                          </a:solidFill>
                          <a:effectLst/>
                          <a:latin typeface="微软雅黑" panose="020B0503020204020204" pitchFamily="34" charset="-122"/>
                          <a:ea typeface="微软雅黑" panose="020B0503020204020204" pitchFamily="34" charset="-122"/>
                        </a:rPr>
                        <a:t>寸片已投产，聚焦研发</a:t>
                      </a:r>
                      <a:r>
                        <a:rPr lang="en-US" sz="900" kern="100">
                          <a:solidFill>
                            <a:schemeClr val="tx1"/>
                          </a:solidFill>
                          <a:effectLst/>
                          <a:latin typeface="微软雅黑" panose="020B0503020204020204" pitchFamily="34" charset="-122"/>
                          <a:ea typeface="微软雅黑" panose="020B0503020204020204" pitchFamily="34" charset="-122"/>
                        </a:rPr>
                        <a:t>8</a:t>
                      </a:r>
                      <a:r>
                        <a:rPr lang="zh-CN" sz="900" kern="100">
                          <a:solidFill>
                            <a:schemeClr val="tx1"/>
                          </a:solidFill>
                          <a:effectLst/>
                          <a:latin typeface="微软雅黑" panose="020B0503020204020204" pitchFamily="34" charset="-122"/>
                          <a:ea typeface="微软雅黑" panose="020B0503020204020204" pitchFamily="34" charset="-122"/>
                        </a:rPr>
                        <a:t>寸片技术；正在设计新产线，预计</a:t>
                      </a:r>
                      <a:r>
                        <a:rPr lang="en-US" sz="900" kern="100">
                          <a:solidFill>
                            <a:schemeClr val="tx1"/>
                          </a:solidFill>
                          <a:effectLst/>
                          <a:latin typeface="微软雅黑" panose="020B0503020204020204" pitchFamily="34" charset="-122"/>
                          <a:ea typeface="微软雅黑" panose="020B0503020204020204" pitchFamily="34" charset="-122"/>
                        </a:rPr>
                        <a:t>2024</a:t>
                      </a:r>
                      <a:r>
                        <a:rPr lang="zh-CN" sz="900" kern="100">
                          <a:solidFill>
                            <a:schemeClr val="tx1"/>
                          </a:solidFill>
                          <a:effectLst/>
                          <a:latin typeface="微软雅黑" panose="020B0503020204020204" pitchFamily="34" charset="-122"/>
                          <a:ea typeface="微软雅黑" panose="020B0503020204020204" pitchFamily="34" charset="-122"/>
                        </a:rPr>
                        <a:t>年实现超</a:t>
                      </a:r>
                      <a:r>
                        <a:rPr lang="en-US" sz="900" kern="100">
                          <a:solidFill>
                            <a:schemeClr val="tx1"/>
                          </a:solidFill>
                          <a:effectLst/>
                          <a:latin typeface="微软雅黑" panose="020B0503020204020204" pitchFamily="34" charset="-122"/>
                          <a:ea typeface="微软雅黑" panose="020B0503020204020204" pitchFamily="34" charset="-122"/>
                        </a:rPr>
                        <a:t>40%SiC</a:t>
                      </a:r>
                      <a:r>
                        <a:rPr lang="zh-CN" sz="900" kern="100">
                          <a:solidFill>
                            <a:schemeClr val="tx1"/>
                          </a:solidFill>
                          <a:effectLst/>
                          <a:latin typeface="微软雅黑" panose="020B0503020204020204" pitchFamily="34" charset="-122"/>
                          <a:ea typeface="微软雅黑" panose="020B0503020204020204" pitchFamily="34" charset="-122"/>
                        </a:rPr>
                        <a:t>衬底内部供应</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美国</a:t>
                      </a:r>
                      <a:r>
                        <a:rPr lang="en-US" sz="900" kern="100">
                          <a:solidFill>
                            <a:schemeClr val="tx1"/>
                          </a:solidFill>
                          <a:effectLst/>
                          <a:latin typeface="微软雅黑" panose="020B0503020204020204" pitchFamily="34" charset="-122"/>
                          <a:ea typeface="微软雅黑" panose="020B0503020204020204" pitchFamily="34" charset="-122"/>
                        </a:rPr>
                        <a:t>Catania</a:t>
                      </a:r>
                      <a:r>
                        <a:rPr lang="zh-CN" sz="900" kern="100">
                          <a:solidFill>
                            <a:schemeClr val="tx1"/>
                          </a:solidFill>
                          <a:effectLst/>
                          <a:latin typeface="微软雅黑" panose="020B0503020204020204" pitchFamily="34" charset="-122"/>
                          <a:ea typeface="微软雅黑" panose="020B0503020204020204" pitchFamily="34" charset="-122"/>
                        </a:rPr>
                        <a:t>扩产，新加坡新建产线，预计</a:t>
                      </a:r>
                      <a:r>
                        <a:rPr lang="en-US" sz="900" kern="100">
                          <a:solidFill>
                            <a:schemeClr val="tx1"/>
                          </a:solidFill>
                          <a:effectLst/>
                          <a:latin typeface="微软雅黑" panose="020B0503020204020204" pitchFamily="34" charset="-122"/>
                          <a:ea typeface="微软雅黑" panose="020B0503020204020204" pitchFamily="34" charset="-122"/>
                        </a:rPr>
                        <a:t>2024</a:t>
                      </a:r>
                      <a:r>
                        <a:rPr lang="zh-CN" sz="900" kern="100">
                          <a:solidFill>
                            <a:schemeClr val="tx1"/>
                          </a:solidFill>
                          <a:effectLst/>
                          <a:latin typeface="微软雅黑" panose="020B0503020204020204" pitchFamily="34" charset="-122"/>
                          <a:ea typeface="微软雅黑" panose="020B0503020204020204" pitchFamily="34" charset="-122"/>
                        </a:rPr>
                        <a:t>年产能为</a:t>
                      </a:r>
                      <a:r>
                        <a:rPr lang="en-US" sz="900" kern="100">
                          <a:solidFill>
                            <a:schemeClr val="tx1"/>
                          </a:solidFill>
                          <a:effectLst/>
                          <a:latin typeface="微软雅黑" panose="020B0503020204020204" pitchFamily="34" charset="-122"/>
                          <a:ea typeface="微软雅黑" panose="020B0503020204020204" pitchFamily="34" charset="-122"/>
                        </a:rPr>
                        <a:t>2017</a:t>
                      </a:r>
                      <a:r>
                        <a:rPr lang="zh-CN" sz="900" kern="100">
                          <a:solidFill>
                            <a:schemeClr val="tx1"/>
                          </a:solidFill>
                          <a:effectLst/>
                          <a:latin typeface="微软雅黑" panose="020B0503020204020204" pitchFamily="34" charset="-122"/>
                          <a:ea typeface="微软雅黑" panose="020B0503020204020204" pitchFamily="34" charset="-122"/>
                        </a:rPr>
                        <a:t>年的</a:t>
                      </a:r>
                      <a:r>
                        <a:rPr lang="en-US" sz="900" kern="100">
                          <a:solidFill>
                            <a:schemeClr val="tx1"/>
                          </a:solidFill>
                          <a:effectLst/>
                          <a:latin typeface="微软雅黑" panose="020B0503020204020204" pitchFamily="34" charset="-122"/>
                          <a:ea typeface="微软雅黑" panose="020B0503020204020204" pitchFamily="34" charset="-122"/>
                        </a:rPr>
                        <a:t>10</a:t>
                      </a:r>
                      <a:r>
                        <a:rPr lang="zh-CN" sz="900" kern="100">
                          <a:solidFill>
                            <a:schemeClr val="tx1"/>
                          </a:solidFill>
                          <a:effectLst/>
                          <a:latin typeface="微软雅黑" panose="020B0503020204020204" pitchFamily="34" charset="-122"/>
                          <a:ea typeface="微软雅黑" panose="020B0503020204020204" pitchFamily="34" charset="-122"/>
                        </a:rPr>
                        <a:t>倍</a:t>
                      </a:r>
                      <a:r>
                        <a:rPr lang="en-US" sz="900" kern="100">
                          <a:solidFill>
                            <a:schemeClr val="tx1"/>
                          </a:solidFill>
                          <a:effectLst/>
                          <a:latin typeface="微软雅黑" panose="020B0503020204020204" pitchFamily="34" charset="-122"/>
                          <a:ea typeface="微软雅黑" panose="020B0503020204020204" pitchFamily="34" charset="-122"/>
                        </a:rPr>
                        <a:t>/2020</a:t>
                      </a:r>
                      <a:r>
                        <a:rPr lang="zh-CN" sz="900" kern="100">
                          <a:solidFill>
                            <a:schemeClr val="tx1"/>
                          </a:solidFill>
                          <a:effectLst/>
                          <a:latin typeface="微软雅黑" panose="020B0503020204020204" pitchFamily="34" charset="-122"/>
                          <a:ea typeface="微软雅黑" panose="020B0503020204020204" pitchFamily="34" charset="-122"/>
                        </a:rPr>
                        <a:t>年的</a:t>
                      </a:r>
                      <a:r>
                        <a:rPr lang="en-US" sz="900" kern="100">
                          <a:solidFill>
                            <a:schemeClr val="tx1"/>
                          </a:solidFill>
                          <a:effectLst/>
                          <a:latin typeface="微软雅黑" panose="020B0503020204020204" pitchFamily="34" charset="-122"/>
                          <a:ea typeface="微软雅黑" panose="020B0503020204020204" pitchFamily="34" charset="-122"/>
                        </a:rPr>
                        <a:t>2.5</a:t>
                      </a:r>
                      <a:r>
                        <a:rPr lang="zh-CN" sz="900" kern="100">
                          <a:solidFill>
                            <a:schemeClr val="tx1"/>
                          </a:solidFill>
                          <a:effectLst/>
                          <a:latin typeface="微软雅黑" panose="020B0503020204020204" pitchFamily="34" charset="-122"/>
                          <a:ea typeface="微软雅黑" panose="020B0503020204020204" pitchFamily="34" charset="-122"/>
                        </a:rPr>
                        <a:t>倍</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与</a:t>
                      </a:r>
                      <a:r>
                        <a:rPr lang="en-US" sz="900" kern="100" dirty="0">
                          <a:solidFill>
                            <a:schemeClr val="tx1"/>
                          </a:solidFill>
                          <a:effectLst/>
                          <a:latin typeface="微软雅黑" panose="020B0503020204020204" pitchFamily="34" charset="-122"/>
                          <a:ea typeface="微软雅黑" panose="020B0503020204020204" pitchFamily="34" charset="-122"/>
                        </a:rPr>
                        <a:t>Cree</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a:solidFill>
                            <a:schemeClr val="tx1"/>
                          </a:solidFill>
                          <a:effectLst/>
                          <a:latin typeface="微软雅黑" panose="020B0503020204020204" pitchFamily="34" charset="-122"/>
                          <a:ea typeface="微软雅黑" panose="020B0503020204020204" pitchFamily="34" charset="-122"/>
                        </a:rPr>
                        <a:t>5</a:t>
                      </a:r>
                      <a:r>
                        <a:rPr lang="zh-CN" sz="900" kern="100" dirty="0">
                          <a:solidFill>
                            <a:schemeClr val="tx1"/>
                          </a:solidFill>
                          <a:effectLst/>
                          <a:latin typeface="微软雅黑" panose="020B0503020204020204" pitchFamily="34" charset="-122"/>
                          <a:ea typeface="微软雅黑" panose="020B0503020204020204" pitchFamily="34" charset="-122"/>
                        </a:rPr>
                        <a:t>亿美元）和</a:t>
                      </a:r>
                      <a:r>
                        <a:rPr lang="en-US" sz="900" kern="100" dirty="0">
                          <a:solidFill>
                            <a:schemeClr val="tx1"/>
                          </a:solidFill>
                          <a:effectLst/>
                          <a:latin typeface="微软雅黑" panose="020B0503020204020204" pitchFamily="34" charset="-122"/>
                          <a:ea typeface="微软雅黑" panose="020B0503020204020204" pitchFamily="34" charset="-122"/>
                        </a:rPr>
                        <a:t>Rohm</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err="1">
                          <a:solidFill>
                            <a:schemeClr val="tx1"/>
                          </a:solidFill>
                          <a:effectLst/>
                          <a:latin typeface="微软雅黑" panose="020B0503020204020204" pitchFamily="34" charset="-122"/>
                          <a:ea typeface="微软雅黑" panose="020B0503020204020204" pitchFamily="34" charset="-122"/>
                        </a:rPr>
                        <a:t>SiCrystal</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a:solidFill>
                            <a:schemeClr val="tx1"/>
                          </a:solidFill>
                          <a:effectLst/>
                          <a:latin typeface="微软雅黑" panose="020B0503020204020204" pitchFamily="34" charset="-122"/>
                          <a:ea typeface="微软雅黑" panose="020B0503020204020204" pitchFamily="34" charset="-122"/>
                        </a:rPr>
                        <a:t>1.2</a:t>
                      </a:r>
                      <a:r>
                        <a:rPr lang="zh-CN" sz="900" kern="100" dirty="0">
                          <a:solidFill>
                            <a:schemeClr val="tx1"/>
                          </a:solidFill>
                          <a:effectLst/>
                          <a:latin typeface="微软雅黑" panose="020B0503020204020204" pitchFamily="34" charset="-122"/>
                          <a:ea typeface="微软雅黑" panose="020B0503020204020204" pitchFamily="34" charset="-122"/>
                        </a:rPr>
                        <a:t>亿美元）签订长期供货协议</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收购</a:t>
                      </a:r>
                      <a:r>
                        <a:rPr lang="en-US" sz="900" kern="100">
                          <a:solidFill>
                            <a:schemeClr val="tx1"/>
                          </a:solidFill>
                          <a:effectLst/>
                          <a:latin typeface="微软雅黑" panose="020B0503020204020204" pitchFamily="34" charset="-122"/>
                          <a:ea typeface="微软雅黑" panose="020B0503020204020204" pitchFamily="34" charset="-122"/>
                        </a:rPr>
                        <a:t>Norstel</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9632">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英飞凌</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与</a:t>
                      </a:r>
                      <a:r>
                        <a:rPr lang="en-US" sz="900" kern="100" dirty="0">
                          <a:solidFill>
                            <a:schemeClr val="tx1"/>
                          </a:solidFill>
                          <a:effectLst/>
                          <a:latin typeface="微软雅黑" panose="020B0503020204020204" pitchFamily="34" charset="-122"/>
                          <a:ea typeface="微软雅黑" panose="020B0503020204020204" pitchFamily="34" charset="-122"/>
                        </a:rPr>
                        <a:t>Cree</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a:solidFill>
                            <a:schemeClr val="tx1"/>
                          </a:solidFill>
                          <a:effectLst/>
                          <a:latin typeface="微软雅黑" panose="020B0503020204020204" pitchFamily="34" charset="-122"/>
                          <a:ea typeface="微软雅黑" panose="020B0503020204020204" pitchFamily="34" charset="-122"/>
                        </a:rPr>
                        <a:t>1</a:t>
                      </a:r>
                      <a:r>
                        <a:rPr lang="zh-CN" sz="900" kern="100" dirty="0">
                          <a:solidFill>
                            <a:schemeClr val="tx1"/>
                          </a:solidFill>
                          <a:effectLst/>
                          <a:latin typeface="微软雅黑" panose="020B0503020204020204" pitchFamily="34" charset="-122"/>
                          <a:ea typeface="微软雅黑" panose="020B0503020204020204" pitchFamily="34" charset="-122"/>
                        </a:rPr>
                        <a:t>亿美元）、</a:t>
                      </a:r>
                      <a:r>
                        <a:rPr lang="en-US" sz="900" kern="100" dirty="0">
                          <a:solidFill>
                            <a:schemeClr val="tx1"/>
                          </a:solidFill>
                          <a:effectLst/>
                          <a:latin typeface="微软雅黑" panose="020B0503020204020204" pitchFamily="34" charset="-122"/>
                          <a:ea typeface="微软雅黑" panose="020B0503020204020204" pitchFamily="34" charset="-122"/>
                        </a:rPr>
                        <a:t>GTAT</a:t>
                      </a:r>
                      <a:r>
                        <a:rPr lang="zh-CN" sz="900" kern="100" dirty="0">
                          <a:solidFill>
                            <a:schemeClr val="tx1"/>
                          </a:solidFill>
                          <a:effectLst/>
                          <a:latin typeface="微软雅黑" panose="020B0503020204020204" pitchFamily="34" charset="-122"/>
                          <a:ea typeface="微软雅黑" panose="020B0503020204020204" pitchFamily="34" charset="-122"/>
                        </a:rPr>
                        <a:t>签订长期供货协议</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6569">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安森美</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与</a:t>
                      </a:r>
                      <a:r>
                        <a:rPr lang="en-US" sz="900" kern="100">
                          <a:solidFill>
                            <a:schemeClr val="tx1"/>
                          </a:solidFill>
                          <a:effectLst/>
                          <a:latin typeface="微软雅黑" panose="020B0503020204020204" pitchFamily="34" charset="-122"/>
                          <a:ea typeface="微软雅黑" panose="020B0503020204020204" pitchFamily="34" charset="-122"/>
                        </a:rPr>
                        <a:t>Cree</a:t>
                      </a:r>
                      <a:r>
                        <a:rPr lang="zh-CN" sz="900" kern="100">
                          <a:solidFill>
                            <a:schemeClr val="tx1"/>
                          </a:solidFill>
                          <a:effectLst/>
                          <a:latin typeface="微软雅黑" panose="020B0503020204020204" pitchFamily="34" charset="-122"/>
                          <a:ea typeface="微软雅黑" panose="020B0503020204020204" pitchFamily="34" charset="-122"/>
                        </a:rPr>
                        <a:t>签订</a:t>
                      </a:r>
                      <a:r>
                        <a:rPr lang="en-US" sz="900" kern="100">
                          <a:solidFill>
                            <a:schemeClr val="tx1"/>
                          </a:solidFill>
                          <a:effectLst/>
                          <a:latin typeface="微软雅黑" panose="020B0503020204020204" pitchFamily="34" charset="-122"/>
                          <a:ea typeface="微软雅黑" panose="020B0503020204020204" pitchFamily="34" charset="-122"/>
                        </a:rPr>
                        <a:t>8500</a:t>
                      </a:r>
                      <a:r>
                        <a:rPr lang="zh-CN" sz="900" kern="100">
                          <a:solidFill>
                            <a:schemeClr val="tx1"/>
                          </a:solidFill>
                          <a:effectLst/>
                          <a:latin typeface="微软雅黑" panose="020B0503020204020204" pitchFamily="34" charset="-122"/>
                          <a:ea typeface="微软雅黑" panose="020B0503020204020204" pitchFamily="34" charset="-122"/>
                        </a:rPr>
                        <a:t>万美元的</a:t>
                      </a:r>
                      <a:r>
                        <a:rPr lang="en-US" sz="900" kern="100">
                          <a:solidFill>
                            <a:schemeClr val="tx1"/>
                          </a:solidFill>
                          <a:effectLst/>
                          <a:latin typeface="微软雅黑" panose="020B0503020204020204" pitchFamily="34" charset="-122"/>
                          <a:ea typeface="微软雅黑" panose="020B0503020204020204" pitchFamily="34" charset="-122"/>
                        </a:rPr>
                        <a:t>6</a:t>
                      </a:r>
                      <a:r>
                        <a:rPr lang="zh-CN" sz="900" kern="100">
                          <a:solidFill>
                            <a:schemeClr val="tx1"/>
                          </a:solidFill>
                          <a:effectLst/>
                          <a:latin typeface="微软雅黑" panose="020B0503020204020204" pitchFamily="34" charset="-122"/>
                          <a:ea typeface="微软雅黑" panose="020B0503020204020204" pitchFamily="34" charset="-122"/>
                        </a:rPr>
                        <a:t>英寸</a:t>
                      </a:r>
                      <a:r>
                        <a:rPr lang="en-US" sz="900" kern="100">
                          <a:solidFill>
                            <a:schemeClr val="tx1"/>
                          </a:solidFill>
                          <a:effectLst/>
                          <a:latin typeface="微软雅黑" panose="020B0503020204020204" pitchFamily="34" charset="-122"/>
                          <a:ea typeface="微软雅黑" panose="020B0503020204020204" pitchFamily="34" charset="-122"/>
                        </a:rPr>
                        <a:t>SiC</a:t>
                      </a:r>
                      <a:r>
                        <a:rPr lang="zh-CN" sz="900" kern="100">
                          <a:solidFill>
                            <a:schemeClr val="tx1"/>
                          </a:solidFill>
                          <a:effectLst/>
                          <a:latin typeface="微软雅黑" panose="020B0503020204020204" pitchFamily="34" charset="-122"/>
                          <a:ea typeface="微软雅黑" panose="020B0503020204020204" pitchFamily="34" charset="-122"/>
                        </a:rPr>
                        <a:t>衬底和外延片供应协议</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2" name="文本框 11"/>
          <p:cNvSpPr txBox="1"/>
          <p:nvPr/>
        </p:nvSpPr>
        <p:spPr>
          <a:xfrm>
            <a:off x="1054100" y="2154964"/>
            <a:ext cx="8568704" cy="276999"/>
          </a:xfrm>
          <a:prstGeom prst="rect">
            <a:avLst/>
          </a:prstGeom>
          <a:noFill/>
        </p:spPr>
        <p:txBody>
          <a:bodyPr wrap="square">
            <a:spAutoFit/>
          </a:bodyPr>
          <a:lstStyle/>
          <a:p>
            <a:r>
              <a:rPr lang="zh-CN" altLang="en-US" sz="1200" b="1" dirty="0" smtClean="0">
                <a:solidFill>
                  <a:srgbClr val="E10000"/>
                </a:solidFill>
                <a:latin typeface="微软雅黑" panose="020B0503020204020204" pitchFamily="34" charset="-122"/>
                <a:ea typeface="微软雅黑" panose="020B0503020204020204" pitchFamily="34" charset="-122"/>
              </a:rPr>
              <a:t>全球</a:t>
            </a:r>
            <a:r>
              <a:rPr lang="en-US" altLang="zh-CN" sz="1200" b="1" dirty="0" err="1">
                <a:solidFill>
                  <a:srgbClr val="E10000"/>
                </a:solidFill>
                <a:latin typeface="微软雅黑" panose="020B0503020204020204" pitchFamily="34" charset="-122"/>
                <a:ea typeface="微软雅黑" panose="020B0503020204020204" pitchFamily="34" charset="-122"/>
              </a:rPr>
              <a:t>SiC</a:t>
            </a:r>
            <a:r>
              <a:rPr lang="zh-CN" altLang="en-US" sz="1200" b="1" dirty="0">
                <a:solidFill>
                  <a:srgbClr val="E10000"/>
                </a:solidFill>
                <a:latin typeface="微软雅黑" panose="020B0503020204020204" pitchFamily="34" charset="-122"/>
                <a:ea typeface="微软雅黑" panose="020B0503020204020204" pitchFamily="34" charset="-122"/>
              </a:rPr>
              <a:t>衬底龙头、功率器件龙头积极扩产或以长期供应协议、收购衬底厂商来保障产能</a:t>
            </a:r>
            <a:endParaRPr lang="zh-CN" altLang="en-US" sz="1200" b="1" dirty="0">
              <a:solidFill>
                <a:srgbClr val="E10000"/>
              </a:solidFill>
              <a:latin typeface="微软雅黑" panose="020B0503020204020204" pitchFamily="34" charset="-122"/>
              <a:ea typeface="微软雅黑" panose="020B0503020204020204" pitchFamily="34" charset="-122"/>
            </a:endParaRPr>
          </a:p>
        </p:txBody>
      </p:sp>
      <p:pic>
        <p:nvPicPr>
          <p:cNvPr id="8" name="图片 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10498" y="2838049"/>
            <a:ext cx="4824611" cy="3209613"/>
          </a:xfrm>
          <a:prstGeom prst="rect">
            <a:avLst/>
          </a:prstGeom>
          <a:noFill/>
          <a:ln>
            <a:noFill/>
          </a:ln>
        </p:spPr>
      </p:pic>
      <p:sp>
        <p:nvSpPr>
          <p:cNvPr id="10" name="文本框 9"/>
          <p:cNvSpPr txBox="1"/>
          <p:nvPr/>
        </p:nvSpPr>
        <p:spPr>
          <a:xfrm>
            <a:off x="7894612" y="2154964"/>
            <a:ext cx="3816424" cy="276999"/>
          </a:xfrm>
          <a:prstGeom prst="rect">
            <a:avLst/>
          </a:prstGeom>
          <a:noFill/>
        </p:spPr>
        <p:txBody>
          <a:bodyPr wrap="square">
            <a:spAutoFit/>
          </a:bodyPr>
          <a:lstStyle/>
          <a:p>
            <a:r>
              <a:rPr lang="zh-CN" altLang="en-US" sz="1200" b="1" dirty="0" smtClean="0">
                <a:solidFill>
                  <a:srgbClr val="E10000"/>
                </a:solidFill>
                <a:latin typeface="微软雅黑" panose="020B0503020204020204" pitchFamily="34" charset="-122"/>
                <a:ea typeface="微软雅黑" panose="020B0503020204020204" pitchFamily="34" charset="-122"/>
              </a:rPr>
              <a:t>目前</a:t>
            </a:r>
            <a:r>
              <a:rPr lang="zh-CN" altLang="en-US" sz="1200" b="1" dirty="0">
                <a:solidFill>
                  <a:srgbClr val="E10000"/>
                </a:solidFill>
                <a:latin typeface="微软雅黑" panose="020B0503020204020204" pitchFamily="34" charset="-122"/>
                <a:ea typeface="微软雅黑" panose="020B0503020204020204" pitchFamily="34" charset="-122"/>
              </a:rPr>
              <a:t>较为强势的</a:t>
            </a:r>
            <a:r>
              <a:rPr lang="en-US" altLang="zh-CN" sz="1200" b="1" dirty="0" err="1">
                <a:solidFill>
                  <a:srgbClr val="E10000"/>
                </a:solidFill>
                <a:latin typeface="微软雅黑" panose="020B0503020204020204" pitchFamily="34" charset="-122"/>
                <a:ea typeface="微软雅黑" panose="020B0503020204020204" pitchFamily="34" charset="-122"/>
              </a:rPr>
              <a:t>SiC</a:t>
            </a:r>
            <a:r>
              <a:rPr lang="zh-CN" altLang="en-US" sz="1200" b="1" dirty="0">
                <a:solidFill>
                  <a:srgbClr val="E10000"/>
                </a:solidFill>
                <a:latin typeface="微软雅黑" panose="020B0503020204020204" pitchFamily="34" charset="-122"/>
                <a:ea typeface="微软雅黑" panose="020B0503020204020204" pitchFamily="34" charset="-122"/>
              </a:rPr>
              <a:t>衬底</a:t>
            </a:r>
            <a:r>
              <a:rPr lang="en-US" altLang="zh-CN" sz="1200" b="1" dirty="0">
                <a:solidFill>
                  <a:srgbClr val="E10000"/>
                </a:solidFill>
                <a:latin typeface="微软雅黑" panose="020B0503020204020204" pitchFamily="34" charset="-122"/>
                <a:ea typeface="微软雅黑" panose="020B0503020204020204" pitchFamily="34" charset="-122"/>
              </a:rPr>
              <a:t>/</a:t>
            </a:r>
            <a:r>
              <a:rPr lang="zh-CN" altLang="en-US" sz="1200" b="1" dirty="0">
                <a:solidFill>
                  <a:srgbClr val="E10000"/>
                </a:solidFill>
                <a:latin typeface="微软雅黑" panose="020B0503020204020204" pitchFamily="34" charset="-122"/>
                <a:ea typeface="微软雅黑" panose="020B0503020204020204" pitchFamily="34" charset="-122"/>
              </a:rPr>
              <a:t>器件厂商主要为</a:t>
            </a:r>
            <a:r>
              <a:rPr lang="en-US" altLang="zh-CN" sz="1200" b="1" dirty="0">
                <a:solidFill>
                  <a:srgbClr val="E10000"/>
                </a:solidFill>
                <a:latin typeface="微软雅黑" panose="020B0503020204020204" pitchFamily="34" charset="-122"/>
                <a:ea typeface="微软雅黑" panose="020B0503020204020204" pitchFamily="34" charset="-122"/>
              </a:rPr>
              <a:t>IDM</a:t>
            </a:r>
            <a:r>
              <a:rPr lang="zh-CN" altLang="en-US" sz="1200" b="1" dirty="0">
                <a:solidFill>
                  <a:srgbClr val="E10000"/>
                </a:solidFill>
                <a:latin typeface="微软雅黑" panose="020B0503020204020204" pitchFamily="34" charset="-122"/>
                <a:ea typeface="微软雅黑" panose="020B0503020204020204" pitchFamily="34" charset="-122"/>
              </a:rPr>
              <a:t>模式</a:t>
            </a:r>
            <a:endParaRPr lang="zh-CN" altLang="en-US" sz="1200" b="1" dirty="0">
              <a:solidFill>
                <a:srgbClr val="E1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413892" y="367464"/>
            <a:ext cx="8460186" cy="553998"/>
          </a:xfrm>
          <a:prstGeom prst="rect">
            <a:avLst/>
          </a:prstGeom>
          <a:noFill/>
        </p:spPr>
        <p:txBody>
          <a:bodyPr wrap="square" rtlCol="0">
            <a:spAutoFit/>
          </a:bodyPr>
          <a:lstStyle/>
          <a:p>
            <a:r>
              <a:rPr lang="en-US" altLang="zh-CN" sz="3000" b="1" dirty="0" err="1" smtClean="0">
                <a:solidFill>
                  <a:srgbClr val="E10000"/>
                </a:solidFill>
                <a:latin typeface="微软雅黑" panose="020B0503020204020204" pitchFamily="34" charset="-122"/>
                <a:ea typeface="微软雅黑" panose="020B0503020204020204" pitchFamily="34" charset="-122"/>
              </a:rPr>
              <a:t>SiC</a:t>
            </a:r>
            <a:r>
              <a:rPr lang="zh-CN" altLang="en-US" sz="3000" b="1" dirty="0" smtClean="0">
                <a:solidFill>
                  <a:srgbClr val="E10000"/>
                </a:solidFill>
                <a:latin typeface="微软雅黑" panose="020B0503020204020204" pitchFamily="34" charset="-122"/>
                <a:ea typeface="微软雅黑" panose="020B0503020204020204" pitchFamily="34" charset="-122"/>
              </a:rPr>
              <a:t>行业生态：得衬底者得天下</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50845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STSemiconductor</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II-VI</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公告，半导体行业观察，长江证券研究所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a:graphicFrameLocks noGrp="1"/>
          </p:cNvGraphicFramePr>
          <p:nvPr/>
        </p:nvGraphicFramePr>
        <p:xfrm>
          <a:off x="838200" y="1628803"/>
          <a:ext cx="10512425" cy="4680522"/>
        </p:xfrm>
        <a:graphic>
          <a:graphicData uri="http://schemas.openxmlformats.org/drawingml/2006/table">
            <a:tbl>
              <a:tblPr firstRow="1" firstCol="1" bandRow="1"/>
              <a:tblGrid>
                <a:gridCol w="1171084"/>
                <a:gridCol w="9341341"/>
              </a:tblGrid>
              <a:tr h="325302">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企业</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投资项目</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r>
              <a:tr h="325302">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Cree</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投资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亿美元扩产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产能，包括建造一座车规级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英寸功率及射频晶圆工厂，以及扩产超级材料工厂，计划</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年量产，预计</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器件、衬底产能均为</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2017</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倍</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r>
              <a:tr h="325302">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II-VI</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预计</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寸片产能为</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5~10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倍，扩大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寸片量产规模</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302">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Rohm</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基于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SiCrystal</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技术的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寸片已量产，正在研发</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302">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ST</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半导体</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基于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Norstel</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寸片已投产，聚焦研发</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寸片技术；正在设计新产线，预计</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年实现超</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40%SiC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衬底内部供应</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1100">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三安光电</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在长沙高新技术产业开发区管理委员会园区成立子公司投资建设包括但不限于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等化合物第三代半导体的研发及产业化项目，包括长晶—衬底制作—外延生长—芯片制备—封装产业链，投资总额</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亿元，公司在用地各项手续和相关条件齐备后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个月内完成一期项目建设并实现投产，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个月内完成二期项目建设和固定资产投资并实现投产，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个月内实现达产。公司与长沙高新技术产业开发区管理委员会于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月</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日签署《项目投资建设合同》。</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山东天岳</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拟</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IPO</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募集</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亿元投入建设</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半导体材料项目，预计一期项目</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2021Q3~2022Q3</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实现投产</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天科合达</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投入</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亿元建设</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400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台</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套</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单晶生长炉及其配套切、磨、抛加工设备的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衬底生产线，项目计划于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年年初完工投产，建成后可年产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1100">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露笑科技</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2020 </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月</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日与合肥市长丰县签署《第三代功率半导体（</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）产业园的战略合作框架协议》，公司将与合肥市长丰县人民政府在合肥市长丰县共同投资建设第三代功率半导体（</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）产业园，包括但不限于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等第三代半导体的研发及产业化项目，包括</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晶体生长、衬底制作、外延生长等的研发生产，项目投资总规模预计</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亿元。合肥露笑半导体一期已完成主要设备的安装调试，进入正式投产阶段。后续公司会根据市场订单情况及一期投产情况完成产能的进一步扩张。</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东尼电子</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募投项目年产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半导体材料项目总投资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4.69</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亿元，建设期</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个月，项目完全达产当年可实现年营业收入</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77,760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万元，净利润</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9,589.63</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万元。实现年产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万片产能预计需要长晶炉约</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250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台。</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晶盛机电</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拟募集</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57</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亿元，投入</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33.6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亿元建设年产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衬底生产项目</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安徽徽芯</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2021</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月</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日，安徽微芯长江半导体材料有限公司</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单晶衬底研发及产业化项目通过安徽铜陵经开区经济发展局审批。该项目总投资超过</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13.5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亿元，年产能达</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河北同光</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拥有</a:t>
                      </a:r>
                      <a:r>
                        <a:rPr lang="en-US" sz="800" kern="100" dirty="0" err="1">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单晶生长炉</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200</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余台，搭建了国际先进、完整的</a:t>
                      </a:r>
                      <a:r>
                        <a:rPr lang="en-US" sz="800" kern="100" dirty="0" err="1">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衬底生产线，生产能力达到年产</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文本框 12"/>
          <p:cNvSpPr txBox="1"/>
          <p:nvPr/>
        </p:nvSpPr>
        <p:spPr>
          <a:xfrm>
            <a:off x="4870276" y="1341531"/>
            <a:ext cx="8568704" cy="276999"/>
          </a:xfrm>
          <a:prstGeom prst="rect">
            <a:avLst/>
          </a:prstGeom>
          <a:noFill/>
        </p:spPr>
        <p:txBody>
          <a:bodyPr wrap="square">
            <a:spAutoFit/>
          </a:bodyPr>
          <a:lstStyle/>
          <a:p>
            <a:r>
              <a:rPr lang="zh-CN" altLang="en-US" sz="1200" b="1" dirty="0">
                <a:solidFill>
                  <a:srgbClr val="E10000"/>
                </a:solidFill>
                <a:latin typeface="微软雅黑" panose="020B0503020204020204" pitchFamily="34" charset="-122"/>
                <a:ea typeface="微软雅黑" panose="020B0503020204020204" pitchFamily="34" charset="-122"/>
              </a:rPr>
              <a:t>海内外主要</a:t>
            </a:r>
            <a:r>
              <a:rPr lang="en-US" altLang="zh-CN" sz="1200" b="1" dirty="0" err="1">
                <a:solidFill>
                  <a:srgbClr val="E10000"/>
                </a:solidFill>
                <a:latin typeface="微软雅黑" panose="020B0503020204020204" pitchFamily="34" charset="-122"/>
                <a:ea typeface="微软雅黑" panose="020B0503020204020204" pitchFamily="34" charset="-122"/>
              </a:rPr>
              <a:t>SiC</a:t>
            </a:r>
            <a:r>
              <a:rPr lang="zh-CN" altLang="en-US" sz="1200" b="1" dirty="0">
                <a:solidFill>
                  <a:srgbClr val="E10000"/>
                </a:solidFill>
                <a:latin typeface="微软雅黑" panose="020B0503020204020204" pitchFamily="34" charset="-122"/>
                <a:ea typeface="微软雅黑" panose="020B0503020204020204" pitchFamily="34" charset="-122"/>
              </a:rPr>
              <a:t>扩产项目</a:t>
            </a:r>
            <a:endParaRPr lang="zh-CN" altLang="en-US" sz="1200" b="1" dirty="0">
              <a:solidFill>
                <a:srgbClr val="E1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smtClean="0">
                <a:solidFill>
                  <a:srgbClr val="E30613"/>
                </a:solidFill>
                <a:cs typeface="+mn-ea"/>
                <a:sym typeface="+mn-lt"/>
              </a:rPr>
              <a:t>03</a:t>
            </a:r>
            <a:endParaRPr lang="zh-CN" altLang="en-US" sz="10160" b="1" i="1" dirty="0">
              <a:solidFill>
                <a:srgbClr val="E30613"/>
              </a:solidFill>
              <a:cs typeface="+mn-ea"/>
              <a:sym typeface="+mn-lt"/>
            </a:endParaRPr>
          </a:p>
        </p:txBody>
      </p:sp>
      <p:sp>
        <p:nvSpPr>
          <p:cNvPr id="8" name="文本框 7"/>
          <p:cNvSpPr txBox="1"/>
          <p:nvPr/>
        </p:nvSpPr>
        <p:spPr>
          <a:xfrm>
            <a:off x="5518348" y="4724331"/>
            <a:ext cx="5955021" cy="492443"/>
          </a:xfrm>
          <a:prstGeom prst="rect">
            <a:avLst/>
          </a:prstGeom>
          <a:noFill/>
        </p:spPr>
        <p:txBody>
          <a:bodyPr wrap="square" rtlCol="0">
            <a:spAutoFit/>
          </a:bodyPr>
          <a:lstStyle/>
          <a:p>
            <a:pPr algn="r"/>
            <a:r>
              <a:rPr lang="zh-CN" altLang="en-US" sz="2600" b="1" dirty="0">
                <a:solidFill>
                  <a:srgbClr val="6D6D6D"/>
                </a:solidFill>
                <a:cs typeface="+mn-ea"/>
                <a:sym typeface="+mn-lt"/>
              </a:rPr>
              <a:t>迈向智能化：算力为先</a:t>
            </a:r>
            <a:r>
              <a:rPr lang="zh-CN" altLang="en-US" sz="2600" b="1" dirty="0" smtClean="0">
                <a:solidFill>
                  <a:srgbClr val="6D6D6D"/>
                </a:solidFill>
                <a:cs typeface="+mn-ea"/>
                <a:sym typeface="+mn-lt"/>
              </a:rPr>
              <a:t>，</a:t>
            </a:r>
            <a:r>
              <a:rPr lang="zh-CN" altLang="en-US" sz="2600" b="1" dirty="0">
                <a:solidFill>
                  <a:srgbClr val="6D6D6D"/>
                </a:solidFill>
                <a:cs typeface="+mn-ea"/>
                <a:sym typeface="+mn-lt"/>
              </a:rPr>
              <a:t>传感</a:t>
            </a:r>
            <a:r>
              <a:rPr lang="zh-CN" altLang="en-US" sz="2600" b="1" dirty="0" smtClean="0">
                <a:solidFill>
                  <a:srgbClr val="6D6D6D"/>
                </a:solidFill>
                <a:cs typeface="+mn-ea"/>
                <a:sym typeface="+mn-lt"/>
              </a:rPr>
              <a:t>为</a:t>
            </a:r>
            <a:r>
              <a:rPr lang="zh-CN" altLang="en-US" sz="2600" b="1" dirty="0">
                <a:solidFill>
                  <a:srgbClr val="6D6D6D"/>
                </a:solidFill>
                <a:cs typeface="+mn-ea"/>
                <a:sym typeface="+mn-lt"/>
              </a:rPr>
              <a:t>基</a:t>
            </a:r>
            <a:endParaRPr lang="zh-CN" altLang="en-US" sz="2600" b="1" dirty="0">
              <a:solidFill>
                <a:srgbClr val="6D6D6D"/>
              </a:solidFill>
              <a:cs typeface="+mn-ea"/>
              <a:sym typeface="+mn-l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807"/>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382958"/>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智能驾驶：从孤立终端到多元系统</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379613" y="1172505"/>
            <a:ext cx="9429598" cy="4900255"/>
          </a:xfrm>
          <a:prstGeom prst="rect">
            <a:avLst/>
          </a:prstGeom>
        </p:spPr>
      </p:pic>
      <p:sp>
        <p:nvSpPr>
          <p:cNvPr id="3" name="矩形: 圆角 2"/>
          <p:cNvSpPr/>
          <p:nvPr/>
        </p:nvSpPr>
        <p:spPr>
          <a:xfrm>
            <a:off x="1294070" y="1172505"/>
            <a:ext cx="3072150" cy="5083517"/>
          </a:xfrm>
          <a:prstGeom prst="roundRect">
            <a:avLst/>
          </a:prstGeom>
          <a:noFill/>
          <a:ln w="12700">
            <a:solidFill>
              <a:srgbClr val="FA6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2658" y="381164"/>
            <a:ext cx="7308058"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自动驾驶：传感器是目前解决方案关键</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prstClr val="white"/>
                </a:solidFill>
                <a:latin typeface="微软雅黑" panose="020B0503020204020204" pitchFamily="34" charset="-122"/>
                <a:ea typeface="微软雅黑" panose="020B0503020204020204" pitchFamily="34" charset="-122"/>
              </a:rPr>
              <a:t>03</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
        <p:nvSpPr>
          <p:cNvPr id="4" name="TextBox 33"/>
          <p:cNvSpPr/>
          <p:nvPr/>
        </p:nvSpPr>
        <p:spPr bwMode="auto">
          <a:xfrm>
            <a:off x="0" y="6625967"/>
            <a:ext cx="1867338"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资料来源：安森美，长江证券研究所 </a:t>
            </a:r>
            <a:endPar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760700" y="967226"/>
            <a:ext cx="9587989" cy="377411"/>
          </a:xfrm>
          <a:prstGeom prst="rect">
            <a:avLst/>
          </a:prstGeom>
          <a:noFill/>
        </p:spPr>
        <p:txBody>
          <a:bodyPr wrap="square" rtlCol="0">
            <a:spAutoFit/>
          </a:bodyPr>
          <a:lstStyle/>
          <a:p>
            <a:pPr>
              <a:lnSpc>
                <a:spcPct val="150000"/>
              </a:lnSpc>
            </a:pPr>
            <a:r>
              <a:rPr lang="zh-CN" altLang="en-US" sz="1400" b="1" dirty="0" smtClean="0">
                <a:solidFill>
                  <a:prstClr val="black"/>
                </a:solidFill>
                <a:latin typeface="微软雅黑" panose="020B0503020204020204" pitchFamily="34" charset="-122"/>
                <a:ea typeface="微软雅黑" panose="020B0503020204020204" pitchFamily="34" charset="-122"/>
              </a:rPr>
              <a:t>目前全球智能汽车中</a:t>
            </a:r>
            <a:r>
              <a:rPr lang="en-US" altLang="zh-CN" sz="1400" b="1" dirty="0" smtClean="0">
                <a:solidFill>
                  <a:prstClr val="black"/>
                </a:solidFill>
                <a:latin typeface="微软雅黑" panose="020B0503020204020204" pitchFamily="34" charset="-122"/>
                <a:ea typeface="微软雅黑" panose="020B0503020204020204" pitchFamily="34" charset="-122"/>
              </a:rPr>
              <a:t>ADAS</a:t>
            </a:r>
            <a:r>
              <a:rPr lang="zh-CN" altLang="en-US" sz="1400" b="1" dirty="0">
                <a:solidFill>
                  <a:prstClr val="black"/>
                </a:solidFill>
                <a:latin typeface="微软雅黑" panose="020B0503020204020204" pitchFamily="34" charset="-122"/>
                <a:ea typeface="微软雅黑" panose="020B0503020204020204" pitchFamily="34" charset="-122"/>
              </a:rPr>
              <a:t>产品应用广泛，主要以</a:t>
            </a:r>
            <a:r>
              <a:rPr lang="en-US" altLang="zh-CN" sz="1400" b="1" dirty="0">
                <a:solidFill>
                  <a:prstClr val="black"/>
                </a:solidFill>
                <a:latin typeface="微软雅黑" panose="020B0503020204020204" pitchFamily="34" charset="-122"/>
                <a:ea typeface="微软雅黑" panose="020B0503020204020204" pitchFamily="34" charset="-122"/>
              </a:rPr>
              <a:t>AEB</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FCW</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LDW</a:t>
            </a:r>
            <a:r>
              <a:rPr lang="zh-CN" altLang="en-US" sz="1400" b="1" dirty="0">
                <a:solidFill>
                  <a:prstClr val="black"/>
                </a:solidFill>
                <a:latin typeface="微软雅黑" panose="020B0503020204020204" pitchFamily="34" charset="-122"/>
                <a:ea typeface="微软雅黑" panose="020B0503020204020204" pitchFamily="34" charset="-122"/>
              </a:rPr>
              <a:t>等为主。</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pic>
        <p:nvPicPr>
          <p:cNvPr id="8" name="图片 7" descr="图示&#10;&#10;描述已自动生成"/>
          <p:cNvPicPr>
            <a:picLocks noChangeAspect="1"/>
          </p:cNvPicPr>
          <p:nvPr/>
        </p:nvPicPr>
        <p:blipFill rotWithShape="1">
          <a:blip r:embed="rId1">
            <a:extLst>
              <a:ext uri="{28A0092B-C50C-407E-A947-70E740481C1C}">
                <a14:useLocalDpi xmlns:a14="http://schemas.microsoft.com/office/drawing/2010/main" val="0"/>
              </a:ext>
            </a:extLst>
          </a:blip>
          <a:srcRect t="9306"/>
          <a:stretch>
            <a:fillRect/>
          </a:stretch>
        </p:blipFill>
        <p:spPr>
          <a:xfrm>
            <a:off x="2202671" y="2082334"/>
            <a:ext cx="7783479" cy="3970768"/>
          </a:xfrm>
          <a:prstGeom prst="rect">
            <a:avLst/>
          </a:prstGeom>
        </p:spPr>
      </p:pic>
      <p:sp>
        <p:nvSpPr>
          <p:cNvPr id="9" name="文本框 8"/>
          <p:cNvSpPr txBox="1"/>
          <p:nvPr/>
        </p:nvSpPr>
        <p:spPr>
          <a:xfrm>
            <a:off x="3790156" y="2985539"/>
            <a:ext cx="86409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盲点</a:t>
            </a:r>
            <a:endParaRPr lang="zh-CN" altLang="en-US" sz="12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546407" y="4822085"/>
            <a:ext cx="86409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后侧视图</a:t>
            </a:r>
            <a:endParaRPr lang="zh-CN" altLang="en-US" sz="12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775618" y="3704078"/>
            <a:ext cx="1202871"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后部碰撞预警</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环境映射</a:t>
            </a:r>
            <a:endParaRPr lang="zh-CN" altLang="en-US" sz="1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694188" y="3718944"/>
            <a:ext cx="864096" cy="646331"/>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十字路口交通警示系统</a:t>
            </a:r>
            <a:endParaRPr lang="zh-CN" altLang="en-US" sz="12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024057" y="3107635"/>
            <a:ext cx="864096"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车道保持辅助系统</a:t>
            </a:r>
            <a:endParaRPr lang="zh-CN" altLang="en-US" sz="12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6414806" y="3755048"/>
            <a:ext cx="543702"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地形探测</a:t>
            </a:r>
            <a:endParaRPr lang="zh-CN" altLang="en-US" sz="12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888152" y="3755048"/>
            <a:ext cx="864095"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紧急制动</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环境映射</a:t>
            </a:r>
            <a:endParaRPr lang="zh-CN" altLang="en-US" sz="12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679126" y="3755048"/>
            <a:ext cx="864095"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防撞系统</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行人检测</a:t>
            </a:r>
            <a:endParaRPr lang="zh-CN" altLang="en-US" sz="12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982758" y="4365275"/>
            <a:ext cx="126378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交通标志识别</a:t>
            </a:r>
            <a:endParaRPr lang="zh-CN" altLang="en-US" sz="12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4830628" y="4485380"/>
            <a:ext cx="126378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全景视图</a:t>
            </a:r>
            <a:endParaRPr lang="zh-CN" altLang="en-US" sz="1200"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830628" y="2959633"/>
            <a:ext cx="126378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全景视图</a:t>
            </a:r>
            <a:endParaRPr lang="zh-CN" altLang="en-US" sz="1200" b="1" dirty="0">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4147216" y="1341367"/>
            <a:ext cx="3556117" cy="338554"/>
          </a:xfrm>
          <a:prstGeom prst="rect">
            <a:avLst/>
          </a:prstGeom>
          <a:solidFill>
            <a:schemeClr val="bg1"/>
          </a:solidFill>
          <a:ln w="9525">
            <a:noFill/>
            <a:miter lim="800000"/>
          </a:ln>
          <a:effectLst/>
        </p:spPr>
        <p:txBody>
          <a:bodyPr wrap="square"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defRPr/>
            </a:pPr>
            <a:r>
              <a:rPr lang="zh-CN" altLang="en-US" sz="1600" b="1" dirty="0">
                <a:solidFill>
                  <a:srgbClr val="E10000"/>
                </a:solidFill>
                <a:latin typeface="微软雅黑" panose="020B0503020204020204" pitchFamily="34" charset="-122"/>
                <a:ea typeface="微软雅黑" panose="020B0503020204020204" pitchFamily="34" charset="-122"/>
              </a:rPr>
              <a:t>汽车智能感知</a:t>
            </a:r>
            <a:r>
              <a:rPr lang="en-US" altLang="zh-CN" sz="1600" b="1" dirty="0">
                <a:solidFill>
                  <a:srgbClr val="E10000"/>
                </a:solidFill>
                <a:latin typeface="微软雅黑" panose="020B0503020204020204" pitchFamily="34" charset="-122"/>
                <a:ea typeface="微软雅黑" panose="020B0503020204020204" pitchFamily="34" charset="-122"/>
              </a:rPr>
              <a:t>-ADAS</a:t>
            </a:r>
            <a:r>
              <a:rPr lang="zh-CN" altLang="en-US" sz="1600" b="1" dirty="0">
                <a:solidFill>
                  <a:srgbClr val="E10000"/>
                </a:solidFill>
                <a:latin typeface="微软雅黑" panose="020B0503020204020204" pitchFamily="34" charset="-122"/>
                <a:ea typeface="微软雅黑" panose="020B0503020204020204" pitchFamily="34" charset="-122"/>
              </a:rPr>
              <a:t>应用情况梳理</a:t>
            </a:r>
            <a:endParaRPr lang="zh-CN" altLang="en-US" sz="1600" b="1" dirty="0">
              <a:solidFill>
                <a:srgbClr val="E1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294070" y="1724912"/>
            <a:ext cx="9262410" cy="47218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0" name="文本框 29"/>
          <p:cNvSpPr txBox="1"/>
          <p:nvPr/>
        </p:nvSpPr>
        <p:spPr>
          <a:xfrm>
            <a:off x="9554180" y="3200412"/>
            <a:ext cx="1797749" cy="1655838"/>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en-US" altLang="zh-CN"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01</a:t>
            </a:r>
            <a:endParaRPr kumimoji="0" lang="zh-CN" altLang="en-US"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nvSpPr>
        <p:spPr>
          <a:xfrm>
            <a:off x="5878388" y="4724331"/>
            <a:ext cx="5594981" cy="492443"/>
          </a:xfrm>
          <a:prstGeom prst="rect">
            <a:avLst/>
          </a:prstGeom>
          <a:noFill/>
        </p:spPr>
        <p:txBody>
          <a:bodyPr wrap="square" rtlCol="0">
            <a:spAutoFit/>
          </a:bodyPr>
          <a:lstStyle/>
          <a:p>
            <a:pPr marL="0" marR="0" lvl="0" indent="0" algn="r" defTabSz="96774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smtClean="0">
                <a:ln>
                  <a:noFill/>
                </a:ln>
                <a:solidFill>
                  <a:srgbClr val="6D6D6D"/>
                </a:solidFill>
                <a:effectLst/>
                <a:uLnTx/>
                <a:uFillTx/>
                <a:latin typeface="微软雅黑" panose="020B0503020204020204" pitchFamily="34" charset="-122"/>
                <a:ea typeface="微软雅黑" panose="020B0503020204020204" pitchFamily="34" charset="-122"/>
                <a:cs typeface="+mn-cs"/>
              </a:rPr>
              <a:t>全球缺芯：成长与供给的错配与机遇</a:t>
            </a:r>
            <a:endParaRPr kumimoji="0" lang="zh-CN" altLang="en-US" sz="2600" b="1"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807"/>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734289"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德勤</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自动驾驶：传感器是目前解决方案关键</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pic>
        <p:nvPicPr>
          <p:cNvPr id="8" name="图片 7" descr="Image"/>
          <p:cNvPicPr/>
          <p:nvPr/>
        </p:nvPicPr>
        <p:blipFill rotWithShape="1">
          <a:blip r:embed="rId1">
            <a:extLst>
              <a:ext uri="{28A0092B-C50C-407E-A947-70E740481C1C}">
                <a14:useLocalDpi xmlns:a14="http://schemas.microsoft.com/office/drawing/2010/main" val="0"/>
              </a:ext>
            </a:extLst>
          </a:blip>
          <a:srcRect b="7784"/>
          <a:stretch>
            <a:fillRect/>
          </a:stretch>
        </p:blipFill>
        <p:spPr bwMode="auto">
          <a:xfrm>
            <a:off x="2349995" y="1363468"/>
            <a:ext cx="7767249" cy="4729828"/>
          </a:xfrm>
          <a:prstGeom prst="rect">
            <a:avLst/>
          </a:prstGeom>
          <a:noFill/>
          <a:ln>
            <a:noFill/>
          </a:ln>
        </p:spPr>
      </p:pic>
      <p:sp>
        <p:nvSpPr>
          <p:cNvPr id="6" name="Rectangle 4"/>
          <p:cNvSpPr>
            <a:spLocks noChangeArrowheads="1"/>
          </p:cNvSpPr>
          <p:nvPr/>
        </p:nvSpPr>
        <p:spPr bwMode="auto">
          <a:xfrm>
            <a:off x="2349996" y="1412776"/>
            <a:ext cx="7767248" cy="338554"/>
          </a:xfrm>
          <a:prstGeom prst="rect">
            <a:avLst/>
          </a:prstGeom>
          <a:solidFill>
            <a:schemeClr val="bg1"/>
          </a:solidFill>
          <a:ln w="9525">
            <a:noFill/>
            <a:miter lim="800000"/>
          </a:ln>
          <a:effectLst/>
        </p:spPr>
        <p:txBody>
          <a:bodyPr wrap="square"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defRPr/>
            </a:pPr>
            <a:r>
              <a:rPr lang="zh-CN" altLang="en-US" sz="1600" b="1" dirty="0" smtClean="0">
                <a:solidFill>
                  <a:srgbClr val="E10000"/>
                </a:solidFill>
                <a:latin typeface="微软雅黑" panose="020B0503020204020204" pitchFamily="34" charset="-122"/>
                <a:ea typeface="微软雅黑" panose="020B0503020204020204" pitchFamily="34" charset="-122"/>
              </a:rPr>
              <a:t>不同等级无人驾驶车辆所需传感器数量</a:t>
            </a:r>
            <a:endParaRPr lang="zh-CN" altLang="en-US" sz="1600" b="1" dirty="0">
              <a:solidFill>
                <a:srgbClr val="E10000"/>
              </a:solidFill>
              <a:latin typeface="微软雅黑" panose="020B0503020204020204" pitchFamily="34" charset="-122"/>
              <a:ea typeface="微软雅黑" panose="020B0503020204020204" pitchFamily="34" charset="-122"/>
            </a:endParaRPr>
          </a:p>
        </p:txBody>
      </p:sp>
      <p:sp>
        <p:nvSpPr>
          <p:cNvPr id="9" name="矩形 8"/>
          <p:cNvSpPr/>
          <p:nvPr/>
        </p:nvSpPr>
        <p:spPr>
          <a:xfrm>
            <a:off x="8398668" y="5962361"/>
            <a:ext cx="1440160" cy="130935"/>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smtClean="0">
                <a:solidFill>
                  <a:srgbClr val="E10000"/>
                </a:solidFill>
                <a:cs typeface="+mn-ea"/>
                <a:sym typeface="+mn-lt"/>
              </a:rPr>
              <a:t>04</a:t>
            </a:r>
            <a:endParaRPr lang="zh-CN" altLang="en-US" sz="10160" b="1" i="1" dirty="0">
              <a:solidFill>
                <a:srgbClr val="E10000"/>
              </a:solidFill>
              <a:cs typeface="+mn-ea"/>
              <a:sym typeface="+mn-lt"/>
            </a:endParaRPr>
          </a:p>
        </p:txBody>
      </p:sp>
      <p:sp>
        <p:nvSpPr>
          <p:cNvPr id="8" name="文本框 7"/>
          <p:cNvSpPr txBox="1"/>
          <p:nvPr/>
        </p:nvSpPr>
        <p:spPr>
          <a:xfrm>
            <a:off x="4366220" y="4724331"/>
            <a:ext cx="7107149" cy="492443"/>
          </a:xfrm>
          <a:prstGeom prst="rect">
            <a:avLst/>
          </a:prstGeom>
          <a:noFill/>
        </p:spPr>
        <p:txBody>
          <a:bodyPr wrap="square" rtlCol="0">
            <a:spAutoFit/>
          </a:bodyPr>
          <a:lstStyle/>
          <a:p>
            <a:pPr algn="r"/>
            <a:r>
              <a:rPr lang="zh-CN" altLang="en-US" sz="2600" b="1" dirty="0">
                <a:solidFill>
                  <a:srgbClr val="6D6D6D"/>
                </a:solidFill>
                <a:cs typeface="+mn-ea"/>
                <a:sym typeface="+mn-lt"/>
              </a:rPr>
              <a:t>智能汽车引导前行，半导体国产化提速</a:t>
            </a:r>
            <a:endParaRPr lang="zh-CN" altLang="en-US" sz="2600" b="1" dirty="0">
              <a:solidFill>
                <a:srgbClr val="6D6D6D"/>
              </a:solidFill>
              <a:cs typeface="+mn-ea"/>
              <a:sym typeface="+mn-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366429"/>
            <a:ext cx="5478903"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WSTS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IC Insights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，电子发烧友，半导体行业观察，</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长江证券研究所（注：数据截至</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2020</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年</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12</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月</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31</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日）</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8" y="381164"/>
            <a:ext cx="8676210" cy="553998"/>
          </a:xfrm>
          <a:prstGeom prst="rect">
            <a:avLst/>
          </a:prstGeom>
          <a:noFill/>
        </p:spPr>
        <p:txBody>
          <a:bodyPr wrap="square" rtlCol="0">
            <a:spAutoFit/>
          </a:bodyPr>
          <a:lstStyle/>
          <a:p>
            <a:r>
              <a:rPr lang="zh-CN" altLang="en-US" sz="3000" b="1" dirty="0" smtClean="0">
                <a:solidFill>
                  <a:srgbClr val="E10000"/>
                </a:solidFill>
                <a:latin typeface="微软雅黑" panose="020B0503020204020204" pitchFamily="34" charset="-122"/>
                <a:ea typeface="微软雅黑" panose="020B0503020204020204" pitchFamily="34" charset="-122"/>
              </a:rPr>
              <a:t>全球半导体市场规模庞大，国产半导体空间广阔</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graphicFrame>
        <p:nvGraphicFramePr>
          <p:cNvPr id="14" name="图表 13"/>
          <p:cNvGraphicFramePr/>
          <p:nvPr/>
        </p:nvGraphicFramePr>
        <p:xfrm>
          <a:off x="3574132" y="1751495"/>
          <a:ext cx="5577990" cy="3008116"/>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1015219" y="2208461"/>
            <a:ext cx="1982850"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a:t>
            </a:r>
            <a:r>
              <a:rPr lang="zh-CN" altLang="en-US" sz="1250" dirty="0" smtClean="0">
                <a:latin typeface="微软雅黑" panose="020B0503020204020204" pitchFamily="34" charset="-122"/>
                <a:ea typeface="微软雅黑" panose="020B0503020204020204" pitchFamily="34" charset="-122"/>
              </a:rPr>
              <a:t>约</a:t>
            </a:r>
            <a:r>
              <a:rPr lang="en-US" altLang="zh-CN" sz="1250" dirty="0" smtClean="0">
                <a:solidFill>
                  <a:srgbClr val="E10000"/>
                </a:solidFill>
                <a:latin typeface="微软雅黑" panose="020B0503020204020204" pitchFamily="34" charset="-122"/>
                <a:ea typeface="微软雅黑" panose="020B0503020204020204" pitchFamily="34" charset="-122"/>
              </a:rPr>
              <a:t>149.62</a:t>
            </a:r>
            <a:r>
              <a:rPr lang="zh-CN" altLang="en-US" sz="1250" dirty="0" smtClean="0">
                <a:solidFill>
                  <a:srgbClr val="E10000"/>
                </a:solidFill>
                <a:latin typeface="微软雅黑" panose="020B0503020204020204" pitchFamily="34" charset="-122"/>
                <a:ea typeface="微软雅黑" panose="020B0503020204020204" pitchFamily="34" charset="-122"/>
              </a:rPr>
              <a:t>亿美元</a:t>
            </a:r>
            <a:endParaRPr lang="zh-CN" altLang="en-US" sz="1250" dirty="0">
              <a:latin typeface="微软雅黑" panose="020B0503020204020204" pitchFamily="34" charset="-122"/>
              <a:ea typeface="微软雅黑" panose="020B0503020204020204" pitchFamily="34" charset="-122"/>
            </a:endParaRPr>
          </a:p>
        </p:txBody>
      </p:sp>
      <p:cxnSp>
        <p:nvCxnSpPr>
          <p:cNvPr id="4" name="连接符: 肘形 3"/>
          <p:cNvCxnSpPr>
            <a:endCxn id="2" idx="3"/>
          </p:cNvCxnSpPr>
          <p:nvPr/>
        </p:nvCxnSpPr>
        <p:spPr>
          <a:xfrm rot="10800000">
            <a:off x="2998070" y="2350808"/>
            <a:ext cx="1440163" cy="563382"/>
          </a:xfrm>
          <a:prstGeom prst="bentConnector3">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241359" y="1979786"/>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传感器</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013265" y="3206263"/>
            <a:ext cx="1984803"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a:t>
            </a:r>
            <a:r>
              <a:rPr lang="zh-CN" altLang="en-US" sz="1250" dirty="0" smtClean="0">
                <a:latin typeface="微软雅黑" panose="020B0503020204020204" pitchFamily="34" charset="-122"/>
                <a:ea typeface="微软雅黑" panose="020B0503020204020204" pitchFamily="34" charset="-122"/>
              </a:rPr>
              <a:t>约</a:t>
            </a:r>
            <a:r>
              <a:rPr lang="en-US" altLang="zh-CN" sz="1250" dirty="0" smtClean="0">
                <a:solidFill>
                  <a:srgbClr val="E10000"/>
                </a:solidFill>
                <a:latin typeface="微软雅黑" panose="020B0503020204020204" pitchFamily="34" charset="-122"/>
                <a:ea typeface="微软雅黑" panose="020B0503020204020204" pitchFamily="34" charset="-122"/>
              </a:rPr>
              <a:t>403.97</a:t>
            </a:r>
            <a:r>
              <a:rPr lang="zh-CN" altLang="en-US" sz="1250" dirty="0" smtClean="0">
                <a:solidFill>
                  <a:srgbClr val="E10000"/>
                </a:solidFill>
                <a:latin typeface="微软雅黑" panose="020B0503020204020204" pitchFamily="34" charset="-122"/>
                <a:ea typeface="微软雅黑" panose="020B0503020204020204" pitchFamily="34" charset="-122"/>
              </a:rPr>
              <a:t>亿美元</a:t>
            </a:r>
            <a:endParaRPr lang="zh-CN" altLang="en-US" sz="125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343335" y="2958737"/>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光电子器件</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cxnSp>
        <p:nvCxnSpPr>
          <p:cNvPr id="7" name="直接箭头连接符 6"/>
          <p:cNvCxnSpPr>
            <a:endCxn id="20" idx="3"/>
          </p:cNvCxnSpPr>
          <p:nvPr/>
        </p:nvCxnSpPr>
        <p:spPr>
          <a:xfrm flipH="1">
            <a:off x="2998068" y="3335906"/>
            <a:ext cx="1368165" cy="12704"/>
          </a:xfrm>
          <a:prstGeom prst="straightConnector1">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13265" y="3985618"/>
            <a:ext cx="1984804"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全球规模约</a:t>
            </a:r>
            <a:r>
              <a:rPr lang="en-US" altLang="zh-CN" sz="1250" dirty="0" smtClean="0">
                <a:solidFill>
                  <a:srgbClr val="E10000"/>
                </a:solidFill>
                <a:latin typeface="微软雅黑" panose="020B0503020204020204" pitchFamily="34" charset="-122"/>
                <a:ea typeface="微软雅黑" panose="020B0503020204020204" pitchFamily="34" charset="-122"/>
              </a:rPr>
              <a:t>238.04</a:t>
            </a:r>
            <a:r>
              <a:rPr lang="zh-CN" altLang="en-US" sz="1250" dirty="0" smtClean="0">
                <a:solidFill>
                  <a:srgbClr val="E10000"/>
                </a:solidFill>
                <a:latin typeface="微软雅黑" panose="020B0503020204020204" pitchFamily="34" charset="-122"/>
                <a:ea typeface="微软雅黑" panose="020B0503020204020204" pitchFamily="34" charset="-122"/>
              </a:rPr>
              <a:t>亿</a:t>
            </a:r>
            <a:r>
              <a:rPr lang="zh-CN" altLang="en-US" sz="1250" dirty="0">
                <a:solidFill>
                  <a:srgbClr val="E10000"/>
                </a:solidFill>
                <a:latin typeface="微软雅黑" panose="020B0503020204020204" pitchFamily="34" charset="-122"/>
                <a:ea typeface="微软雅黑" panose="020B0503020204020204" pitchFamily="34" charset="-122"/>
              </a:rPr>
              <a:t>美元</a:t>
            </a:r>
            <a:r>
              <a:rPr lang="zh-CN" altLang="en-US" sz="1250" dirty="0">
                <a:latin typeface="微软雅黑" panose="020B0503020204020204" pitchFamily="34" charset="-122"/>
                <a:ea typeface="微软雅黑" panose="020B0503020204020204" pitchFamily="34" charset="-122"/>
              </a:rPr>
              <a:t>。</a:t>
            </a:r>
            <a:endParaRPr lang="zh-CN" altLang="en-US" sz="125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1413892" y="3756943"/>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分立器件</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cxnSp>
        <p:nvCxnSpPr>
          <p:cNvPr id="22" name="连接符: 肘形 21"/>
          <p:cNvCxnSpPr>
            <a:endCxn id="26" idx="3"/>
          </p:cNvCxnSpPr>
          <p:nvPr/>
        </p:nvCxnSpPr>
        <p:spPr>
          <a:xfrm rot="10800000" flipV="1">
            <a:off x="2998070" y="3756943"/>
            <a:ext cx="1368163" cy="371022"/>
          </a:xfrm>
          <a:prstGeom prst="bentConnector3">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9389301" y="2390970"/>
            <a:ext cx="2105711"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a:t>
            </a:r>
            <a:r>
              <a:rPr lang="zh-CN" altLang="en-US" sz="1250" dirty="0" smtClean="0">
                <a:latin typeface="微软雅黑" panose="020B0503020204020204" pitchFamily="34" charset="-122"/>
                <a:ea typeface="微软雅黑" panose="020B0503020204020204" pitchFamily="34" charset="-122"/>
              </a:rPr>
              <a:t>约</a:t>
            </a:r>
            <a:r>
              <a:rPr lang="en-US" altLang="zh-CN" sz="1250" dirty="0" smtClean="0">
                <a:solidFill>
                  <a:srgbClr val="E10000"/>
                </a:solidFill>
                <a:latin typeface="微软雅黑" panose="020B0503020204020204" pitchFamily="34" charset="-122"/>
                <a:ea typeface="微软雅黑" panose="020B0503020204020204" pitchFamily="34" charset="-122"/>
              </a:rPr>
              <a:t>1184.08</a:t>
            </a:r>
            <a:r>
              <a:rPr lang="zh-CN" altLang="en-US" sz="1250" dirty="0" smtClean="0">
                <a:solidFill>
                  <a:srgbClr val="E10000"/>
                </a:solidFill>
                <a:latin typeface="微软雅黑" panose="020B0503020204020204" pitchFamily="34" charset="-122"/>
                <a:ea typeface="微软雅黑" panose="020B0503020204020204" pitchFamily="34" charset="-122"/>
              </a:rPr>
              <a:t>亿美元</a:t>
            </a:r>
            <a:endParaRPr lang="zh-CN" altLang="en-US" sz="125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9720745" y="2162295"/>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逻辑电路</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cxnSp>
        <p:nvCxnSpPr>
          <p:cNvPr id="36" name="连接符: 肘形 35"/>
          <p:cNvCxnSpPr>
            <a:endCxn id="34" idx="1"/>
          </p:cNvCxnSpPr>
          <p:nvPr/>
        </p:nvCxnSpPr>
        <p:spPr>
          <a:xfrm flipV="1">
            <a:off x="8484274" y="2533317"/>
            <a:ext cx="905027" cy="512884"/>
          </a:xfrm>
          <a:prstGeom prst="bentConnector3">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9389301" y="4727151"/>
            <a:ext cx="2105711"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a:t>
            </a:r>
            <a:r>
              <a:rPr lang="zh-CN" altLang="en-US" sz="1250" dirty="0" smtClean="0">
                <a:latin typeface="微软雅黑" panose="020B0503020204020204" pitchFamily="34" charset="-122"/>
                <a:ea typeface="微软雅黑" panose="020B0503020204020204" pitchFamily="34" charset="-122"/>
              </a:rPr>
              <a:t>约</a:t>
            </a:r>
            <a:r>
              <a:rPr lang="en-US" altLang="zh-CN" sz="1250" dirty="0" smtClean="0">
                <a:solidFill>
                  <a:srgbClr val="E10000"/>
                </a:solidFill>
                <a:latin typeface="微软雅黑" panose="020B0503020204020204" pitchFamily="34" charset="-122"/>
                <a:ea typeface="微软雅黑" panose="020B0503020204020204" pitchFamily="34" charset="-122"/>
              </a:rPr>
              <a:t>1174.82</a:t>
            </a:r>
            <a:r>
              <a:rPr lang="zh-CN" altLang="en-US" sz="1250" dirty="0" smtClean="0">
                <a:solidFill>
                  <a:srgbClr val="E10000"/>
                </a:solidFill>
                <a:latin typeface="微软雅黑" panose="020B0503020204020204" pitchFamily="34" charset="-122"/>
                <a:ea typeface="微软雅黑" panose="020B0503020204020204" pitchFamily="34" charset="-122"/>
              </a:rPr>
              <a:t>亿美元</a:t>
            </a:r>
            <a:endParaRPr lang="en-US" altLang="zh-CN" sz="125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9768905" y="4498476"/>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存储器</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cxnSp>
        <p:nvCxnSpPr>
          <p:cNvPr id="43" name="连接符: 肘形 42"/>
          <p:cNvCxnSpPr>
            <a:endCxn id="39" idx="1"/>
          </p:cNvCxnSpPr>
          <p:nvPr/>
        </p:nvCxnSpPr>
        <p:spPr>
          <a:xfrm>
            <a:off x="7966620" y="4133760"/>
            <a:ext cx="1422681" cy="735738"/>
          </a:xfrm>
          <a:prstGeom prst="bentConnector3">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101278" y="4869497"/>
            <a:ext cx="2009358"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a:t>
            </a:r>
            <a:r>
              <a:rPr lang="zh-CN" altLang="en-US" sz="1250" dirty="0" smtClean="0">
                <a:latin typeface="微软雅黑" panose="020B0503020204020204" pitchFamily="34" charset="-122"/>
                <a:ea typeface="微软雅黑" panose="020B0503020204020204" pitchFamily="34" charset="-122"/>
              </a:rPr>
              <a:t>约</a:t>
            </a:r>
            <a:r>
              <a:rPr lang="en-US" altLang="zh-CN" sz="1250" dirty="0" smtClean="0">
                <a:solidFill>
                  <a:srgbClr val="E10000"/>
                </a:solidFill>
                <a:latin typeface="微软雅黑" panose="020B0503020204020204" pitchFamily="34" charset="-122"/>
                <a:ea typeface="微软雅黑" panose="020B0503020204020204" pitchFamily="34" charset="-122"/>
              </a:rPr>
              <a:t>556.58</a:t>
            </a:r>
            <a:r>
              <a:rPr lang="zh-CN" altLang="en-US" sz="1250" dirty="0" smtClean="0">
                <a:solidFill>
                  <a:srgbClr val="E10000"/>
                </a:solidFill>
                <a:latin typeface="微软雅黑" panose="020B0503020204020204" pitchFamily="34" charset="-122"/>
                <a:ea typeface="微软雅黑" panose="020B0503020204020204" pitchFamily="34" charset="-122"/>
              </a:rPr>
              <a:t>亿美元</a:t>
            </a:r>
            <a:endParaRPr lang="en-US" altLang="zh-CN" sz="125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6405235" y="4640822"/>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模拟</a:t>
            </a:r>
            <a:r>
              <a:rPr lang="en-US" altLang="zh-CN" sz="1250" b="1" dirty="0">
                <a:solidFill>
                  <a:srgbClr val="E10000"/>
                </a:solidFill>
                <a:latin typeface="微软雅黑" panose="020B0503020204020204" pitchFamily="34" charset="-122"/>
                <a:ea typeface="微软雅黑" panose="020B0503020204020204" pitchFamily="34" charset="-122"/>
              </a:rPr>
              <a:t>IC</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cxnSp>
        <p:nvCxnSpPr>
          <p:cNvPr id="46" name="连接符: 肘形 45"/>
          <p:cNvCxnSpPr>
            <a:stCxn id="54" idx="2"/>
            <a:endCxn id="45" idx="0"/>
          </p:cNvCxnSpPr>
          <p:nvPr/>
        </p:nvCxnSpPr>
        <p:spPr>
          <a:xfrm rot="10800000" flipV="1">
            <a:off x="7067566" y="3424314"/>
            <a:ext cx="99754" cy="1216508"/>
          </a:xfrm>
          <a:prstGeom prst="bentConnector2">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7156093" y="3406242"/>
            <a:ext cx="104578" cy="1045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167320" y="3377638"/>
            <a:ext cx="93351" cy="933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6101278" y="1836491"/>
            <a:ext cx="2009358"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a:t>
            </a:r>
            <a:r>
              <a:rPr lang="zh-CN" altLang="en-US" sz="1250" dirty="0" smtClean="0">
                <a:latin typeface="微软雅黑" panose="020B0503020204020204" pitchFamily="34" charset="-122"/>
                <a:ea typeface="微软雅黑" panose="020B0503020204020204" pitchFamily="34" charset="-122"/>
              </a:rPr>
              <a:t>约</a:t>
            </a:r>
            <a:r>
              <a:rPr lang="en-US" altLang="zh-CN" sz="1250" dirty="0" smtClean="0">
                <a:solidFill>
                  <a:srgbClr val="E10000"/>
                </a:solidFill>
                <a:latin typeface="微软雅黑" panose="020B0503020204020204" pitchFamily="34" charset="-122"/>
                <a:ea typeface="微软雅黑" panose="020B0503020204020204" pitchFamily="34" charset="-122"/>
              </a:rPr>
              <a:t>696.78</a:t>
            </a:r>
            <a:r>
              <a:rPr lang="zh-CN" altLang="en-US" sz="1250" dirty="0" smtClean="0">
                <a:solidFill>
                  <a:srgbClr val="E10000"/>
                </a:solidFill>
                <a:latin typeface="微软雅黑" panose="020B0503020204020204" pitchFamily="34" charset="-122"/>
                <a:ea typeface="微软雅黑" panose="020B0503020204020204" pitchFamily="34" charset="-122"/>
              </a:rPr>
              <a:t>亿美元</a:t>
            </a:r>
            <a:endParaRPr lang="zh-CN" altLang="en-US" sz="1250"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6405235" y="1607816"/>
            <a:ext cx="1324661" cy="284693"/>
          </a:xfrm>
          <a:prstGeom prst="rect">
            <a:avLst/>
          </a:prstGeom>
          <a:noFill/>
        </p:spPr>
        <p:txBody>
          <a:bodyPr wrap="square" rtlCol="0">
            <a:spAutoFit/>
          </a:bodyPr>
          <a:lstStyle/>
          <a:p>
            <a:pPr algn="ctr"/>
            <a:r>
              <a:rPr lang="zh-CN" altLang="en-US" sz="1250" b="1" dirty="0" smtClean="0">
                <a:solidFill>
                  <a:srgbClr val="E10000"/>
                </a:solidFill>
                <a:latin typeface="微软雅黑" panose="020B0503020204020204" pitchFamily="34" charset="-122"/>
                <a:ea typeface="微软雅黑" panose="020B0503020204020204" pitchFamily="34" charset="-122"/>
              </a:rPr>
              <a:t>微处理器</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cxnSp>
        <p:nvCxnSpPr>
          <p:cNvPr id="61" name="连接符: 肘形 60"/>
          <p:cNvCxnSpPr>
            <a:stCxn id="63" idx="2"/>
            <a:endCxn id="59" idx="2"/>
          </p:cNvCxnSpPr>
          <p:nvPr/>
        </p:nvCxnSpPr>
        <p:spPr>
          <a:xfrm rot="10800000">
            <a:off x="7105958" y="2121185"/>
            <a:ext cx="391893" cy="660547"/>
          </a:xfrm>
          <a:prstGeom prst="bentConnector2">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486623" y="2763659"/>
            <a:ext cx="104578" cy="1045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497850" y="2735055"/>
            <a:ext cx="93351" cy="933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776767" y="5561243"/>
            <a:ext cx="2149034" cy="47705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30613"/>
                </a:solidFill>
                <a:latin typeface="微软雅黑" panose="020B0503020204020204" pitchFamily="34" charset="-122"/>
                <a:ea typeface="微软雅黑" panose="020B0503020204020204" pitchFamily="34" charset="-122"/>
              </a:rPr>
              <a:t>市场空间广阔</a:t>
            </a:r>
            <a:endParaRPr lang="en-US" altLang="zh-CN" sz="1200" b="1" dirty="0">
              <a:solidFill>
                <a:srgbClr val="E30613"/>
              </a:solidFill>
              <a:latin typeface="微软雅黑" panose="020B0503020204020204" pitchFamily="34" charset="-122"/>
              <a:ea typeface="微软雅黑" panose="020B0503020204020204" pitchFamily="34" charset="-122"/>
            </a:endParaRPr>
          </a:p>
          <a:p>
            <a:pPr algn="ctr"/>
            <a:r>
              <a:rPr lang="zh-CN" altLang="en-US" sz="1200" b="1" dirty="0">
                <a:solidFill>
                  <a:srgbClr val="E30613"/>
                </a:solidFill>
                <a:latin typeface="微软雅黑" panose="020B0503020204020204" pitchFamily="34" charset="-122"/>
                <a:ea typeface="微软雅黑" panose="020B0503020204020204" pitchFamily="34" charset="-122"/>
              </a:rPr>
              <a:t>合计超</a:t>
            </a:r>
            <a:r>
              <a:rPr lang="en-US" altLang="zh-CN" sz="1200" b="1" dirty="0" smtClean="0">
                <a:solidFill>
                  <a:srgbClr val="E30613"/>
                </a:solidFill>
                <a:latin typeface="微软雅黑" panose="020B0503020204020204" pitchFamily="34" charset="-122"/>
                <a:ea typeface="微软雅黑" panose="020B0503020204020204" pitchFamily="34" charset="-122"/>
              </a:rPr>
              <a:t>4400</a:t>
            </a:r>
            <a:r>
              <a:rPr lang="zh-CN" altLang="en-US" sz="1200" b="1" dirty="0">
                <a:solidFill>
                  <a:srgbClr val="E30613"/>
                </a:solidFill>
                <a:latin typeface="微软雅黑" panose="020B0503020204020204" pitchFamily="34" charset="-122"/>
                <a:ea typeface="微软雅黑" panose="020B0503020204020204" pitchFamily="34" charset="-122"/>
              </a:rPr>
              <a:t>亿美元</a:t>
            </a:r>
            <a:endParaRPr lang="zh-CN" altLang="en-US" sz="1200" b="1" dirty="0">
              <a:solidFill>
                <a:srgbClr val="E30613"/>
              </a:solidFill>
              <a:latin typeface="微软雅黑" panose="020B0503020204020204" pitchFamily="34" charset="-122"/>
              <a:ea typeface="微软雅黑" panose="020B0503020204020204" pitchFamily="34" charset="-122"/>
            </a:endParaRPr>
          </a:p>
        </p:txBody>
      </p:sp>
      <p:sp>
        <p:nvSpPr>
          <p:cNvPr id="33" name="矩形 32"/>
          <p:cNvSpPr/>
          <p:nvPr/>
        </p:nvSpPr>
        <p:spPr>
          <a:xfrm>
            <a:off x="7497850" y="5561243"/>
            <a:ext cx="2149034" cy="47705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30613"/>
                </a:solidFill>
                <a:latin typeface="微软雅黑" panose="020B0503020204020204" pitchFamily="34" charset="-122"/>
                <a:ea typeface="微软雅黑" panose="020B0503020204020204" pitchFamily="34" charset="-122"/>
              </a:rPr>
              <a:t>2030</a:t>
            </a:r>
            <a:r>
              <a:rPr lang="zh-CN" altLang="en-US" sz="1200" b="1" dirty="0">
                <a:solidFill>
                  <a:srgbClr val="E30613"/>
                </a:solidFill>
                <a:latin typeface="微软雅黑" panose="020B0503020204020204" pitchFamily="34" charset="-122"/>
                <a:ea typeface="微软雅黑" panose="020B0503020204020204" pitchFamily="34" charset="-122"/>
              </a:rPr>
              <a:t>年预计将超</a:t>
            </a:r>
            <a:endParaRPr lang="en-US" altLang="zh-CN" sz="1200" b="1" dirty="0">
              <a:solidFill>
                <a:srgbClr val="E30613"/>
              </a:solidFill>
              <a:latin typeface="微软雅黑" panose="020B0503020204020204" pitchFamily="34" charset="-122"/>
              <a:ea typeface="微软雅黑" panose="020B0503020204020204" pitchFamily="34" charset="-122"/>
            </a:endParaRPr>
          </a:p>
          <a:p>
            <a:pPr algn="ctr"/>
            <a:r>
              <a:rPr lang="en-US" altLang="zh-CN" sz="1200" b="1" dirty="0">
                <a:solidFill>
                  <a:srgbClr val="E30613"/>
                </a:solidFill>
                <a:latin typeface="微软雅黑" panose="020B0503020204020204" pitchFamily="34" charset="-122"/>
                <a:ea typeface="微软雅黑" panose="020B0503020204020204" pitchFamily="34" charset="-122"/>
              </a:rPr>
              <a:t>1</a:t>
            </a:r>
            <a:r>
              <a:rPr lang="zh-CN" altLang="en-US" sz="1200" b="1" dirty="0">
                <a:solidFill>
                  <a:srgbClr val="E30613"/>
                </a:solidFill>
                <a:latin typeface="微软雅黑" panose="020B0503020204020204" pitchFamily="34" charset="-122"/>
                <a:ea typeface="微软雅黑" panose="020B0503020204020204" pitchFamily="34" charset="-122"/>
              </a:rPr>
              <a:t>万亿美元</a:t>
            </a:r>
            <a:endParaRPr lang="zh-CN" altLang="en-US" sz="1200" b="1" dirty="0">
              <a:solidFill>
                <a:srgbClr val="E30613"/>
              </a:solidFill>
              <a:latin typeface="微软雅黑" panose="020B0503020204020204" pitchFamily="34" charset="-122"/>
              <a:ea typeface="微软雅黑" panose="020B0503020204020204" pitchFamily="34" charset="-122"/>
            </a:endParaRPr>
          </a:p>
        </p:txBody>
      </p:sp>
      <p:sp>
        <p:nvSpPr>
          <p:cNvPr id="5" name="箭头: 右 4"/>
          <p:cNvSpPr/>
          <p:nvPr/>
        </p:nvSpPr>
        <p:spPr>
          <a:xfrm>
            <a:off x="6310436" y="5603217"/>
            <a:ext cx="1004680" cy="414876"/>
          </a:xfrm>
          <a:prstGeom prst="rightArrow">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564678" y="1157702"/>
            <a:ext cx="4031899" cy="284693"/>
          </a:xfrm>
          <a:prstGeom prst="rect">
            <a:avLst/>
          </a:prstGeom>
          <a:noFill/>
        </p:spPr>
        <p:txBody>
          <a:bodyPr wrap="square" rtlCol="0">
            <a:spAutoFit/>
          </a:bodyPr>
          <a:lstStyle/>
          <a:p>
            <a:pPr algn="ctr" defTabSz="967740"/>
            <a:r>
              <a:rPr lang="zh-CN" altLang="en-US" sz="1250" b="1" dirty="0">
                <a:solidFill>
                  <a:srgbClr val="E10000"/>
                </a:solidFill>
                <a:latin typeface="微软雅黑" panose="020B0503020204020204" pitchFamily="34" charset="-122"/>
                <a:ea typeface="微软雅黑" panose="020B0503020204020204" pitchFamily="34" charset="-122"/>
              </a:rPr>
              <a:t>全球半导体市场规模庞大</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3848" y="381958"/>
            <a:ext cx="8457983" cy="523084"/>
          </a:xfrm>
          <a:prstGeom prst="rect">
            <a:avLst/>
          </a:prstGeom>
          <a:noFill/>
        </p:spPr>
        <p:txBody>
          <a:bodyPr wrap="square" rtlCol="0">
            <a:spAutoFit/>
          </a:bodyPr>
          <a:lstStyle/>
          <a:p>
            <a:pPr defTabSz="914400"/>
            <a:r>
              <a:rPr lang="zh-CN" altLang="en-US" sz="2800" b="1" dirty="0">
                <a:solidFill>
                  <a:srgbClr val="E10000"/>
                </a:solidFill>
                <a:latin typeface="微软雅黑" panose="020B0503020204020204" pitchFamily="34" charset="-122"/>
                <a:ea typeface="微软雅黑" panose="020B0503020204020204" pitchFamily="34" charset="-122"/>
              </a:rPr>
              <a:t>我国半导体行业空间广阔，但自给率水平严重不足</a:t>
            </a:r>
            <a:endParaRPr lang="zh-CN" altLang="en-US" sz="2800" b="1" dirty="0">
              <a:solidFill>
                <a:srgbClr val="E10000"/>
              </a:solidFill>
              <a:latin typeface="微软雅黑" panose="020B0503020204020204" pitchFamily="34" charset="-122"/>
              <a:ea typeface="微软雅黑" panose="020B0503020204020204" pitchFamily="34" charset="-122"/>
            </a:endParaRPr>
          </a:p>
        </p:txBody>
      </p:sp>
      <p:sp>
        <p:nvSpPr>
          <p:cNvPr id="41" name="Rectangle 1"/>
          <p:cNvSpPr>
            <a:spLocks noChangeArrowheads="1"/>
          </p:cNvSpPr>
          <p:nvPr/>
        </p:nvSpPr>
        <p:spPr bwMode="auto">
          <a:xfrm>
            <a:off x="6733643" y="1742228"/>
            <a:ext cx="4188772" cy="3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E10000"/>
                </a:solidFill>
                <a:latin typeface="微软雅黑" panose="020B0503020204020204" pitchFamily="34" charset="-122"/>
                <a:ea typeface="微软雅黑" panose="020B0503020204020204" pitchFamily="34" charset="-122"/>
              </a:rPr>
              <a:t>国内集成电路进口额（单位：亿元）</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549796" y="1009850"/>
            <a:ext cx="11442988" cy="609239"/>
          </a:xfrm>
          <a:prstGeom prst="rect">
            <a:avLst/>
          </a:prstGeom>
          <a:noFill/>
        </p:spPr>
        <p:txBody>
          <a:bodyPr wrap="square" rtlCol="0">
            <a:spAutoFit/>
          </a:bodyPr>
          <a:lstStyle/>
          <a:p>
            <a:pPr defTabSz="1086485">
              <a:lnSpc>
                <a:spcPct val="120000"/>
              </a:lnSpc>
              <a:spcBef>
                <a:spcPts val="20"/>
              </a:spcBef>
            </a:pPr>
            <a:r>
              <a:rPr lang="zh-CN" altLang="en-US" sz="1400" b="1" dirty="0" smtClean="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我国是全球半导体市场占</a:t>
            </a:r>
            <a:r>
              <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比最高的国家和</a:t>
            </a:r>
            <a:r>
              <a:rPr lang="zh-CN" altLang="en-US" sz="1400" b="1" dirty="0" smtClean="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地区，而根据</a:t>
            </a:r>
            <a:r>
              <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海关总署数据计算，</a:t>
            </a:r>
            <a:r>
              <a:rPr lang="en-US" altLang="zh-CN"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年中国集成电路进口额为</a:t>
            </a:r>
            <a:r>
              <a:rPr lang="en-US" altLang="zh-CN"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3515</a:t>
            </a:r>
            <a:r>
              <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亿</a:t>
            </a:r>
            <a:r>
              <a:rPr lang="zh-CN" altLang="en-US" sz="1400" b="1" dirty="0" smtClean="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美元</a:t>
            </a:r>
            <a:r>
              <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smtClean="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中国</a:t>
            </a:r>
            <a:r>
              <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半导体市场庞大，自给率严重不足，国产化进口替代是我国半导体行业的巨大机遇。</a:t>
            </a:r>
            <a:endPar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5" name="图片 44"/>
          <p:cNvPicPr/>
          <p:nvPr/>
        </p:nvPicPr>
        <p:blipFill>
          <a:blip r:embed="rId3">
            <a:extLst>
              <a:ext uri="{28A0092B-C50C-407E-A947-70E740481C1C}">
                <a14:useLocalDpi xmlns:a14="http://schemas.microsoft.com/office/drawing/2010/main" val="0"/>
              </a:ext>
            </a:extLst>
          </a:blip>
          <a:srcRect/>
          <a:stretch>
            <a:fillRect/>
          </a:stretch>
        </p:blipFill>
        <p:spPr bwMode="auto">
          <a:xfrm>
            <a:off x="833736" y="4474297"/>
            <a:ext cx="4315606" cy="2188910"/>
          </a:xfrm>
          <a:prstGeom prst="rect">
            <a:avLst/>
          </a:prstGeom>
          <a:noFill/>
          <a:ln>
            <a:noFill/>
          </a:ln>
        </p:spPr>
      </p:pic>
      <p:sp>
        <p:nvSpPr>
          <p:cNvPr id="46" name="Rectangle 1"/>
          <p:cNvSpPr>
            <a:spLocks noChangeArrowheads="1"/>
          </p:cNvSpPr>
          <p:nvPr/>
        </p:nvSpPr>
        <p:spPr bwMode="auto">
          <a:xfrm>
            <a:off x="960572" y="4166601"/>
            <a:ext cx="4188772" cy="3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E10000"/>
                </a:solidFill>
                <a:latin typeface="微软雅黑" panose="020B0503020204020204" pitchFamily="34" charset="-122"/>
                <a:ea typeface="微软雅黑" panose="020B0503020204020204" pitchFamily="34" charset="-122"/>
              </a:rPr>
              <a:t>市场规模大</a:t>
            </a:r>
            <a:r>
              <a:rPr lang="en-US" altLang="zh-CN" sz="1400" b="1" dirty="0">
                <a:solidFill>
                  <a:srgbClr val="E10000"/>
                </a:solidFill>
                <a:latin typeface="微软雅黑" panose="020B0503020204020204" pitchFamily="34" charset="-122"/>
                <a:ea typeface="微软雅黑" panose="020B0503020204020204" pitchFamily="34" charset="-122"/>
              </a:rPr>
              <a:t>+</a:t>
            </a:r>
            <a:r>
              <a:rPr lang="zh-CN" altLang="en-US" sz="1400" b="1" dirty="0">
                <a:solidFill>
                  <a:srgbClr val="E10000"/>
                </a:solidFill>
                <a:latin typeface="微软雅黑" panose="020B0503020204020204" pitchFamily="34" charset="-122"/>
                <a:ea typeface="微软雅黑" panose="020B0503020204020204" pitchFamily="34" charset="-122"/>
              </a:rPr>
              <a:t>国产化率低，我国半导体机遇充足</a:t>
            </a:r>
            <a:endParaRPr lang="en-US" altLang="zh-CN" sz="1400" b="1" dirty="0">
              <a:solidFill>
                <a:srgbClr val="E1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smtClean="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
        <p:nvSpPr>
          <p:cNvPr id="12" name="矩形 11"/>
          <p:cNvSpPr/>
          <p:nvPr/>
        </p:nvSpPr>
        <p:spPr>
          <a:xfrm>
            <a:off x="1341884" y="1700129"/>
            <a:ext cx="354116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E10000"/>
                </a:solidFill>
                <a:latin typeface="微软雅黑" panose="020B0503020204020204" pitchFamily="34" charset="-122"/>
                <a:ea typeface="微软雅黑" panose="020B0503020204020204" pitchFamily="34" charset="-122"/>
              </a:rPr>
              <a:t>中国是全球半导体市场重要组成部分</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graphicFrame>
        <p:nvGraphicFramePr>
          <p:cNvPr id="13" name="图表 12"/>
          <p:cNvGraphicFramePr/>
          <p:nvPr/>
        </p:nvGraphicFramePr>
        <p:xfrm>
          <a:off x="960572" y="2003826"/>
          <a:ext cx="4053719" cy="2126023"/>
        </p:xfrm>
        <a:graphic>
          <a:graphicData uri="http://schemas.openxmlformats.org/drawingml/2006/chart">
            <c:chart xmlns:c="http://schemas.openxmlformats.org/drawingml/2006/chart" xmlns:r="http://schemas.openxmlformats.org/officeDocument/2006/relationships" r:id="rId1"/>
          </a:graphicData>
        </a:graphic>
      </p:graphicFrame>
      <p:sp>
        <p:nvSpPr>
          <p:cNvPr id="14" name="TextBox 33"/>
          <p:cNvSpPr/>
          <p:nvPr/>
        </p:nvSpPr>
        <p:spPr bwMode="auto">
          <a:xfrm>
            <a:off x="373014" y="6665893"/>
            <a:ext cx="4670990"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IC Insight</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，长江证券研究所（注：半导体市场区域沾边数据截至</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2021</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年</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8</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月）</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aphicFrame>
        <p:nvGraphicFramePr>
          <p:cNvPr id="15" name="图表 14"/>
          <p:cNvGraphicFramePr/>
          <p:nvPr/>
        </p:nvGraphicFramePr>
        <p:xfrm>
          <a:off x="5374332" y="2132856"/>
          <a:ext cx="6336704" cy="432048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90" y="6365649"/>
            <a:ext cx="1772710" cy="220787"/>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a:t>
            </a:r>
            <a:r>
              <a:rPr lang="zh-CN" altLang="en-US" sz="800" dirty="0" smtClean="0">
                <a:solidFill>
                  <a:prstClr val="white">
                    <a:lumMod val="50000"/>
                  </a:prstClr>
                </a:solidFill>
                <a:latin typeface="微软雅黑" panose="020B0503020204020204" pitchFamily="34" charset="-122"/>
                <a:ea typeface="微软雅黑" panose="020B0503020204020204" pitchFamily="34" charset="-122"/>
                <a:sym typeface="+mn-ea"/>
              </a:rPr>
              <a:t>：</a:t>
            </a:r>
            <a:r>
              <a:rPr lang="en-US" altLang="zh-CN" sz="800" dirty="0" smtClean="0">
                <a:solidFill>
                  <a:prstClr val="white">
                    <a:lumMod val="50000"/>
                  </a:prstClr>
                </a:solidFill>
                <a:latin typeface="微软雅黑" panose="020B0503020204020204" pitchFamily="34" charset="-122"/>
                <a:ea typeface="微软雅黑" panose="020B0503020204020204" pitchFamily="34" charset="-122"/>
                <a:sym typeface="+mn-ea"/>
              </a:rPr>
              <a:t>CSET</a:t>
            </a:r>
            <a:r>
              <a:rPr lang="zh-CN" altLang="en-US" sz="800" dirty="0" smtClean="0">
                <a:solidFill>
                  <a:prstClr val="white">
                    <a:lumMod val="50000"/>
                  </a:prstClr>
                </a:solidFill>
                <a:latin typeface="微软雅黑" panose="020B0503020204020204" pitchFamily="34" charset="-122"/>
                <a:ea typeface="微软雅黑" panose="020B0503020204020204" pitchFamily="34" charset="-122"/>
                <a:sym typeface="+mn-ea"/>
              </a:rPr>
              <a:t>，</a:t>
            </a: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3848" y="381958"/>
            <a:ext cx="8385994" cy="553854"/>
          </a:xfrm>
          <a:prstGeom prst="rect">
            <a:avLst/>
          </a:prstGeom>
          <a:noFill/>
        </p:spPr>
        <p:txBody>
          <a:bodyPr wrap="square" rtlCol="0">
            <a:spAutoFit/>
          </a:bodyPr>
          <a:lstStyle/>
          <a:p>
            <a:pPr defTabSz="914400"/>
            <a:r>
              <a:rPr lang="zh-CN" altLang="en-US" sz="3000" b="1" dirty="0">
                <a:solidFill>
                  <a:srgbClr val="E10000"/>
                </a:solidFill>
                <a:latin typeface="微软雅黑" panose="020B0503020204020204" pitchFamily="34" charset="-122"/>
                <a:ea typeface="微软雅黑" panose="020B0503020204020204" pitchFamily="34" charset="-122"/>
              </a:rPr>
              <a:t>半导体产业链庞大，我国各环节占比仍待提高</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83" name="矩形 82"/>
          <p:cNvSpPr/>
          <p:nvPr/>
        </p:nvSpPr>
        <p:spPr>
          <a:xfrm>
            <a:off x="624654" y="2202787"/>
            <a:ext cx="10939517" cy="4162879"/>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05"/>
            <a:endParaRPr lang="zh-CN" altLang="en-US" sz="1905">
              <a:solidFill>
                <a:prstClr val="white"/>
              </a:solidFill>
              <a:latin typeface="Calibri" panose="020F0502020204030204"/>
              <a:ea typeface="等线" panose="02010600030101010101" pitchFamily="2" charset="-122"/>
            </a:endParaRPr>
          </a:p>
        </p:txBody>
      </p:sp>
      <p:sp>
        <p:nvSpPr>
          <p:cNvPr id="39" name="矩形 38"/>
          <p:cNvSpPr/>
          <p:nvPr/>
        </p:nvSpPr>
        <p:spPr>
          <a:xfrm>
            <a:off x="624654" y="1127380"/>
            <a:ext cx="11039868" cy="853858"/>
          </a:xfrm>
          <a:prstGeom prst="rect">
            <a:avLst/>
          </a:prstGeom>
        </p:spPr>
        <p:txBody>
          <a:bodyPr wrap="square">
            <a:spAutoFit/>
          </a:bodyPr>
          <a:lstStyle/>
          <a:p>
            <a:pPr defTabSz="967105"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目前，全球半导体价值链中以设计、晶圆制造为核心，产值最为庞大，其次是设备和封装测试；由于半导体生产环节漫长、复杂、技术壁垒高，其整体发展协调性要求较高，如无</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EDA</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则无法设计芯片，没有</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EUV</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无法制作</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7nm</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以下制程产品，没有强盛的晶圆制造则设备厂商无以发展，各环节间相关性极强。同时，由于各环节又具备较强专业性，各自特性也有较大差异：设计重研发投入，晶圆制造则重长周期资本开支，封装测试重人力，设备则重现金流，材料重视产品矩阵和客户订单的细水长流。</a:t>
            </a:r>
            <a:endPar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endParaRPr>
          </a:p>
        </p:txBody>
      </p:sp>
      <p:graphicFrame>
        <p:nvGraphicFramePr>
          <p:cNvPr id="42" name="表格 41"/>
          <p:cNvGraphicFramePr>
            <a:graphicFrameLocks noGrp="1"/>
          </p:cNvGraphicFramePr>
          <p:nvPr/>
        </p:nvGraphicFramePr>
        <p:xfrm>
          <a:off x="983175" y="2629652"/>
          <a:ext cx="10078494" cy="3606933"/>
        </p:xfrm>
        <a:graphic>
          <a:graphicData uri="http://schemas.openxmlformats.org/drawingml/2006/table">
            <a:tbl>
              <a:tblPr firstRow="1" firstCol="1" bandRow="1"/>
              <a:tblGrid>
                <a:gridCol w="1350437"/>
                <a:gridCol w="1362694"/>
                <a:gridCol w="1052195"/>
                <a:gridCol w="1052195"/>
                <a:gridCol w="1052195"/>
                <a:gridCol w="1052195"/>
                <a:gridCol w="1054210"/>
                <a:gridCol w="1054210"/>
                <a:gridCol w="1048163"/>
              </a:tblGrid>
              <a:tr h="327903">
                <a:tc>
                  <a:txBody>
                    <a:bodyPr/>
                    <a:lstStyle/>
                    <a:p>
                      <a:pPr algn="ctr">
                        <a:spcAft>
                          <a:spcPts val="0"/>
                        </a:spcAft>
                      </a:pPr>
                      <a:r>
                        <a:rPr lang="en-US"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 </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环节价值量占比</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gridSpan="7">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市场份额</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hMerge="1">
                  <a:tcPr/>
                </a:tc>
                <a:tc hMerge="1">
                  <a:tcPr/>
                </a:tc>
                <a:tc hMerge="1">
                  <a:tcPr/>
                </a:tc>
                <a:tc hMerge="1">
                  <a:tcPr/>
                </a:tc>
                <a:tc hMerge="1">
                  <a:tcPr/>
                </a:tc>
                <a:tc hMerge="1">
                  <a:tcPr/>
                </a:tc>
              </a:tr>
              <a:tr h="327903">
                <a:tc>
                  <a:txBody>
                    <a:bodyPr/>
                    <a:lstStyle/>
                    <a:p>
                      <a:pPr algn="ctr">
                        <a:spcAft>
                          <a:spcPts val="0"/>
                        </a:spcAft>
                      </a:pPr>
                      <a:r>
                        <a:rPr lang="en-US"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 </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vMerge="1">
                  <a:tcPr/>
                </a:tc>
                <a:tc>
                  <a:txBody>
                    <a:bodyPr/>
                    <a:lstStyle/>
                    <a:p>
                      <a:pPr algn="ctr">
                        <a:spcAft>
                          <a:spcPts val="0"/>
                        </a:spcAft>
                      </a:pPr>
                      <a:r>
                        <a:rPr lang="zh-CN"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美国</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韩国</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日本</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中国台湾</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欧洲</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中国大陆</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其它</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r>
              <a:tr h="327903">
                <a:tc>
                  <a:txBody>
                    <a:bodyPr/>
                    <a:lstStyle/>
                    <a:p>
                      <a:pPr algn="ctr">
                        <a:spcAft>
                          <a:spcPts val="0"/>
                        </a:spcAft>
                      </a:pPr>
                      <a:r>
                        <a:rPr lang="en-US"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EDA</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a:t>
                      </a: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r>
              <a:tr h="327903">
                <a:tc>
                  <a:txBody>
                    <a:bodyPr/>
                    <a:lstStyle/>
                    <a:p>
                      <a:pPr algn="ctr">
                        <a:spcAft>
                          <a:spcPts val="0"/>
                        </a:spcAft>
                      </a:pPr>
                      <a:r>
                        <a:rPr lang="en-US"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IP</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52%</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2%</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2%</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硅片</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2.5%</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4%</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晶圆制造设备</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14.9%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封装测试设备</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9%</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设计</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29.8%</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47%</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5%</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晶圆制造</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38.4%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22%</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7%</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封装测试</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28%</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14%</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4%</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7903">
                <a:tc gridSpan="2">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总价值占比</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14%</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6%</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2%</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3" name="文本框 42"/>
          <p:cNvSpPr txBox="1"/>
          <p:nvPr/>
        </p:nvSpPr>
        <p:spPr>
          <a:xfrm>
            <a:off x="3048369" y="2321072"/>
            <a:ext cx="6092085" cy="284619"/>
          </a:xfrm>
          <a:prstGeom prst="rect">
            <a:avLst/>
          </a:prstGeom>
          <a:noFill/>
        </p:spPr>
        <p:txBody>
          <a:bodyPr wrap="square">
            <a:spAutoFit/>
          </a:bodyPr>
          <a:lstStyle/>
          <a:p>
            <a:pPr algn="ctr" defTabSz="967105"/>
            <a:r>
              <a:rPr lang="zh-CN" altLang="en-US" sz="1250" b="1" dirty="0">
                <a:solidFill>
                  <a:srgbClr val="E10000"/>
                </a:solidFill>
                <a:latin typeface="微软雅黑" panose="020B0503020204020204" pitchFamily="34" charset="-122"/>
                <a:ea typeface="微软雅黑" panose="020B0503020204020204" pitchFamily="34" charset="-122"/>
              </a:rPr>
              <a:t>全球半导体产业链价值占比：按环节与地区</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smtClean="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88" y="6491227"/>
            <a:ext cx="1426141"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资料来源：长江证券研究所</a:t>
            </a:r>
            <a:endPar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3849" y="381958"/>
            <a:ext cx="8598176" cy="553854"/>
          </a:xfrm>
          <a:prstGeom prst="rect">
            <a:avLst/>
          </a:prstGeom>
          <a:noFill/>
        </p:spPr>
        <p:txBody>
          <a:bodyPr wrap="square" rtlCol="0">
            <a:spAutoFit/>
          </a:bodyPr>
          <a:lstStyle/>
          <a:p>
            <a:pPr defTabSz="914400"/>
            <a:r>
              <a:rPr lang="zh-CN" altLang="en-US" sz="3000" b="1" dirty="0">
                <a:solidFill>
                  <a:srgbClr val="E10000"/>
                </a:solidFill>
                <a:latin typeface="微软雅黑" panose="020B0503020204020204" pitchFamily="34" charset="-122"/>
                <a:ea typeface="微软雅黑" panose="020B0503020204020204" pitchFamily="34" charset="-122"/>
              </a:rPr>
              <a:t>芯片国产化进程提速进行</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grpSp>
        <p:nvGrpSpPr>
          <p:cNvPr id="89" name="组合 88"/>
          <p:cNvGrpSpPr/>
          <p:nvPr/>
        </p:nvGrpSpPr>
        <p:grpSpPr>
          <a:xfrm>
            <a:off x="1115351" y="1141083"/>
            <a:ext cx="9006674" cy="5110193"/>
            <a:chOff x="1114054" y="1140487"/>
            <a:chExt cx="9009020" cy="5111524"/>
          </a:xfrm>
        </p:grpSpPr>
        <p:sp>
          <p:nvSpPr>
            <p:cNvPr id="149" name="右大括号 148"/>
            <p:cNvSpPr/>
            <p:nvPr/>
          </p:nvSpPr>
          <p:spPr>
            <a:xfrm>
              <a:off x="8719278" y="1285806"/>
              <a:ext cx="216024" cy="4951506"/>
            </a:xfrm>
            <a:prstGeom prst="rightBrace">
              <a:avLst/>
            </a:prstGeom>
            <a:ln>
              <a:solidFill>
                <a:srgbClr val="E1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sz="1800">
                <a:solidFill>
                  <a:prstClr val="black"/>
                </a:solidFill>
                <a:latin typeface="等线" panose="02010600030101010101" pitchFamily="2" charset="-122"/>
                <a:ea typeface="等线" panose="02010600030101010101" pitchFamily="2" charset="-122"/>
              </a:endParaRPr>
            </a:p>
          </p:txBody>
        </p:sp>
        <p:grpSp>
          <p:nvGrpSpPr>
            <p:cNvPr id="88" name="组合 87"/>
            <p:cNvGrpSpPr/>
            <p:nvPr/>
          </p:nvGrpSpPr>
          <p:grpSpPr>
            <a:xfrm>
              <a:off x="1114054" y="1140487"/>
              <a:ext cx="9009020" cy="5111524"/>
              <a:chOff x="1114054" y="1140487"/>
              <a:chExt cx="9009020" cy="5111524"/>
            </a:xfrm>
          </p:grpSpPr>
          <p:cxnSp>
            <p:nvCxnSpPr>
              <p:cNvPr id="77" name="直接箭头连接符 76"/>
              <p:cNvCxnSpPr>
                <a:stCxn id="10" idx="3"/>
                <a:endCxn id="12" idx="1"/>
              </p:cNvCxnSpPr>
              <p:nvPr/>
            </p:nvCxnSpPr>
            <p:spPr>
              <a:xfrm>
                <a:off x="3856285" y="2307352"/>
                <a:ext cx="566355" cy="0"/>
              </a:xfrm>
              <a:prstGeom prst="straightConnector1">
                <a:avLst/>
              </a:prstGeom>
              <a:ln w="12700">
                <a:solidFill>
                  <a:srgbClr val="CC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1114054" y="1140487"/>
                <a:ext cx="9009020" cy="5111524"/>
                <a:chOff x="1114054" y="1140487"/>
                <a:chExt cx="9009020" cy="5111524"/>
              </a:xfrm>
            </p:grpSpPr>
            <p:grpSp>
              <p:nvGrpSpPr>
                <p:cNvPr id="143" name="组合 142"/>
                <p:cNvGrpSpPr/>
                <p:nvPr/>
              </p:nvGrpSpPr>
              <p:grpSpPr>
                <a:xfrm>
                  <a:off x="1114054" y="1140487"/>
                  <a:ext cx="9009020" cy="5111524"/>
                  <a:chOff x="3367282" y="985038"/>
                  <a:chExt cx="9009020" cy="5111524"/>
                </a:xfrm>
              </p:grpSpPr>
              <p:sp>
                <p:nvSpPr>
                  <p:cNvPr id="10" name="矩形 9"/>
                  <p:cNvSpPr/>
                  <p:nvPr/>
                </p:nvSpPr>
                <p:spPr>
                  <a:xfrm>
                    <a:off x="4622104" y="2040141"/>
                    <a:ext cx="1487409" cy="223524"/>
                  </a:xfrm>
                  <a:prstGeom prst="rect">
                    <a:avLst/>
                  </a:prstGeom>
                  <a:solidFill>
                    <a:srgbClr val="E30613"/>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集成电路</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6675868" y="1221790"/>
                    <a:ext cx="1487409" cy="199766"/>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数字芯片</a:t>
                    </a:r>
                    <a:endParaRPr lang="zh-CN" altLang="en-US" sz="1200" b="1" dirty="0">
                      <a:solidFill>
                        <a:srgbClr val="E30613"/>
                      </a:solidFill>
                      <a:latin typeface="微软雅黑" panose="020B0503020204020204" pitchFamily="34" charset="-122"/>
                      <a:ea typeface="微软雅黑" panose="020B0503020204020204" pitchFamily="34" charset="-122"/>
                    </a:endParaRPr>
                  </a:p>
                </p:txBody>
              </p:sp>
              <p:sp>
                <p:nvSpPr>
                  <p:cNvPr id="12" name="矩形 11"/>
                  <p:cNvSpPr/>
                  <p:nvPr/>
                </p:nvSpPr>
                <p:spPr>
                  <a:xfrm>
                    <a:off x="6675868" y="1956776"/>
                    <a:ext cx="1487409" cy="390253"/>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模拟芯片</a:t>
                    </a:r>
                    <a:endParaRPr lang="zh-CN" altLang="en-US" sz="1200" b="1" dirty="0">
                      <a:solidFill>
                        <a:srgbClr val="E30613"/>
                      </a:solidFill>
                      <a:latin typeface="微软雅黑" panose="020B0503020204020204" pitchFamily="34" charset="-122"/>
                      <a:ea typeface="微软雅黑" panose="020B0503020204020204" pitchFamily="34" charset="-122"/>
                    </a:endParaRPr>
                  </a:p>
                </p:txBody>
              </p:sp>
              <p:sp>
                <p:nvSpPr>
                  <p:cNvPr id="13" name="矩形 12"/>
                  <p:cNvSpPr/>
                  <p:nvPr/>
                </p:nvSpPr>
                <p:spPr>
                  <a:xfrm>
                    <a:off x="6675868" y="3266274"/>
                    <a:ext cx="1487409" cy="22352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射频芯片</a:t>
                    </a:r>
                    <a:endParaRPr lang="zh-CN" altLang="en-US" sz="1200" b="1" dirty="0">
                      <a:solidFill>
                        <a:srgbClr val="E30613"/>
                      </a:solidFill>
                      <a:latin typeface="微软雅黑" panose="020B0503020204020204" pitchFamily="34" charset="-122"/>
                      <a:ea typeface="微软雅黑" panose="020B0503020204020204" pitchFamily="34" charset="-122"/>
                    </a:endParaRPr>
                  </a:p>
                </p:txBody>
              </p:sp>
              <p:sp>
                <p:nvSpPr>
                  <p:cNvPr id="14" name="矩形 13"/>
                  <p:cNvSpPr/>
                  <p:nvPr/>
                </p:nvSpPr>
                <p:spPr>
                  <a:xfrm>
                    <a:off x="4622105" y="4050477"/>
                    <a:ext cx="1487409" cy="22352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分立器件</a:t>
                    </a:r>
                    <a:endParaRPr lang="zh-CN" altLang="en-US" sz="1200" b="1" dirty="0">
                      <a:solidFill>
                        <a:srgbClr val="E30613"/>
                      </a:solidFill>
                      <a:latin typeface="微软雅黑" panose="020B0503020204020204" pitchFamily="34" charset="-122"/>
                      <a:ea typeface="微软雅黑" panose="020B0503020204020204" pitchFamily="34" charset="-122"/>
                    </a:endParaRPr>
                  </a:p>
                </p:txBody>
              </p:sp>
              <p:sp>
                <p:nvSpPr>
                  <p:cNvPr id="15" name="矩形 14"/>
                  <p:cNvSpPr/>
                  <p:nvPr/>
                </p:nvSpPr>
                <p:spPr>
                  <a:xfrm>
                    <a:off x="4622105" y="4749806"/>
                    <a:ext cx="1487409" cy="22352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光电器件</a:t>
                    </a:r>
                    <a:endParaRPr lang="zh-CN" altLang="en-US" sz="1200" b="1" dirty="0">
                      <a:solidFill>
                        <a:srgbClr val="E30613"/>
                      </a:solidFill>
                      <a:latin typeface="微软雅黑" panose="020B0503020204020204" pitchFamily="34" charset="-122"/>
                      <a:ea typeface="微软雅黑" panose="020B0503020204020204" pitchFamily="34" charset="-122"/>
                    </a:endParaRPr>
                  </a:p>
                </p:txBody>
              </p:sp>
              <p:sp>
                <p:nvSpPr>
                  <p:cNvPr id="19" name="矩形 18"/>
                  <p:cNvSpPr/>
                  <p:nvPr/>
                </p:nvSpPr>
                <p:spPr>
                  <a:xfrm>
                    <a:off x="4622104" y="5521078"/>
                    <a:ext cx="1487409" cy="360040"/>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200" b="1" dirty="0">
                        <a:solidFill>
                          <a:srgbClr val="E30613"/>
                        </a:solidFill>
                        <a:latin typeface="微软雅黑" panose="020B0503020204020204" pitchFamily="34" charset="-122"/>
                        <a:ea typeface="微软雅黑" panose="020B0503020204020204" pitchFamily="34" charset="-122"/>
                      </a:rPr>
                      <a:t>MEMS</a:t>
                    </a:r>
                    <a:endParaRPr lang="zh-CN" altLang="en-US" sz="1200" b="1" dirty="0">
                      <a:solidFill>
                        <a:srgbClr val="E30613"/>
                      </a:solidFill>
                      <a:latin typeface="微软雅黑" panose="020B0503020204020204" pitchFamily="34" charset="-122"/>
                      <a:ea typeface="微软雅黑" panose="020B0503020204020204" pitchFamily="34" charset="-122"/>
                    </a:endParaRPr>
                  </a:p>
                </p:txBody>
              </p:sp>
              <p:sp>
                <p:nvSpPr>
                  <p:cNvPr id="20" name="矩形 19"/>
                  <p:cNvSpPr/>
                  <p:nvPr/>
                </p:nvSpPr>
                <p:spPr>
                  <a:xfrm>
                    <a:off x="8419649" y="985038"/>
                    <a:ext cx="155158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10000"/>
                        </a:solidFill>
                        <a:latin typeface="微软雅黑" panose="020B0503020204020204" pitchFamily="34" charset="-122"/>
                        <a:ea typeface="微软雅黑" panose="020B0503020204020204" pitchFamily="34" charset="-122"/>
                      </a:rPr>
                      <a:t>存储器（</a:t>
                    </a:r>
                    <a:r>
                      <a:rPr lang="en-US" altLang="zh-CN" sz="800" b="1" dirty="0">
                        <a:solidFill>
                          <a:srgbClr val="E10000"/>
                        </a:solidFill>
                        <a:latin typeface="微软雅黑" panose="020B0503020204020204" pitchFamily="34" charset="-122"/>
                        <a:ea typeface="微软雅黑" panose="020B0503020204020204" pitchFamily="34" charset="-122"/>
                      </a:rPr>
                      <a:t>DRAM</a:t>
                    </a:r>
                    <a:r>
                      <a:rPr lang="zh-CN" altLang="en-US" sz="800" b="1" dirty="0">
                        <a:solidFill>
                          <a:srgbClr val="E10000"/>
                        </a:solidFill>
                        <a:latin typeface="微软雅黑" panose="020B0503020204020204" pitchFamily="34" charset="-122"/>
                        <a:ea typeface="微软雅黑" panose="020B0503020204020204" pitchFamily="34" charset="-122"/>
                      </a:rPr>
                      <a:t>、</a:t>
                    </a:r>
                    <a:r>
                      <a:rPr lang="en-US" altLang="zh-CN" sz="800" b="1" dirty="0">
                        <a:solidFill>
                          <a:srgbClr val="E10000"/>
                        </a:solidFill>
                        <a:latin typeface="微软雅黑" panose="020B0503020204020204" pitchFamily="34" charset="-122"/>
                        <a:ea typeface="微软雅黑" panose="020B0503020204020204" pitchFamily="34" charset="-122"/>
                      </a:rPr>
                      <a:t>FLASH</a:t>
                    </a:r>
                    <a:r>
                      <a:rPr lang="zh-CN" altLang="en-US" sz="800" b="1" dirty="0">
                        <a:solidFill>
                          <a:srgbClr val="E10000"/>
                        </a:solidFill>
                        <a:latin typeface="微软雅黑" panose="020B0503020204020204" pitchFamily="34" charset="-122"/>
                        <a:ea typeface="微软雅黑" panose="020B0503020204020204" pitchFamily="34" charset="-122"/>
                      </a:rPr>
                      <a:t>）</a:t>
                    </a:r>
                    <a:endParaRPr lang="zh-CN" altLang="en-US" sz="800" b="1" dirty="0">
                      <a:solidFill>
                        <a:srgbClr val="E10000"/>
                      </a:solidFill>
                      <a:latin typeface="微软雅黑" panose="020B0503020204020204" pitchFamily="34" charset="-122"/>
                      <a:ea typeface="微软雅黑" panose="020B0503020204020204" pitchFamily="34" charset="-122"/>
                    </a:endParaRPr>
                  </a:p>
                </p:txBody>
              </p:sp>
              <p:sp>
                <p:nvSpPr>
                  <p:cNvPr id="21" name="矩形 20"/>
                  <p:cNvSpPr/>
                  <p:nvPr/>
                </p:nvSpPr>
                <p:spPr>
                  <a:xfrm>
                    <a:off x="8419649" y="1213951"/>
                    <a:ext cx="16956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10000"/>
                        </a:solidFill>
                        <a:latin typeface="微软雅黑" panose="020B0503020204020204" pitchFamily="34" charset="-122"/>
                        <a:ea typeface="微软雅黑" panose="020B0503020204020204" pitchFamily="34" charset="-122"/>
                      </a:rPr>
                      <a:t>处理器、控制器（</a:t>
                    </a:r>
                    <a:r>
                      <a:rPr lang="en-US" altLang="zh-CN" sz="800" b="1" dirty="0">
                        <a:solidFill>
                          <a:srgbClr val="E10000"/>
                        </a:solidFill>
                        <a:latin typeface="微软雅黑" panose="020B0503020204020204" pitchFamily="34" charset="-122"/>
                        <a:ea typeface="微软雅黑" panose="020B0503020204020204" pitchFamily="34" charset="-122"/>
                      </a:rPr>
                      <a:t>CPU</a:t>
                    </a:r>
                    <a:r>
                      <a:rPr lang="zh-CN" altLang="en-US" sz="800" b="1" dirty="0">
                        <a:solidFill>
                          <a:srgbClr val="E10000"/>
                        </a:solidFill>
                        <a:latin typeface="微软雅黑" panose="020B0503020204020204" pitchFamily="34" charset="-122"/>
                        <a:ea typeface="微软雅黑" panose="020B0503020204020204" pitchFamily="34" charset="-122"/>
                      </a:rPr>
                      <a:t>、</a:t>
                    </a:r>
                    <a:r>
                      <a:rPr lang="en-US" altLang="zh-CN" sz="800" b="1" dirty="0">
                        <a:solidFill>
                          <a:srgbClr val="E10000"/>
                        </a:solidFill>
                        <a:latin typeface="微软雅黑" panose="020B0503020204020204" pitchFamily="34" charset="-122"/>
                        <a:ea typeface="微软雅黑" panose="020B0503020204020204" pitchFamily="34" charset="-122"/>
                      </a:rPr>
                      <a:t>GPU</a:t>
                    </a:r>
                    <a:r>
                      <a:rPr lang="zh-CN" altLang="en-US" sz="800" b="1" dirty="0">
                        <a:solidFill>
                          <a:srgbClr val="E10000"/>
                        </a:solidFill>
                        <a:latin typeface="微软雅黑" panose="020B0503020204020204" pitchFamily="34" charset="-122"/>
                        <a:ea typeface="微软雅黑" panose="020B0503020204020204" pitchFamily="34" charset="-122"/>
                      </a:rPr>
                      <a:t>）</a:t>
                    </a:r>
                    <a:endParaRPr lang="zh-CN" altLang="en-US" sz="800" b="1" dirty="0">
                      <a:solidFill>
                        <a:srgbClr val="E10000"/>
                      </a:solidFill>
                      <a:latin typeface="微软雅黑" panose="020B0503020204020204" pitchFamily="34" charset="-122"/>
                      <a:ea typeface="微软雅黑" panose="020B0503020204020204" pitchFamily="34" charset="-122"/>
                    </a:endParaRPr>
                  </a:p>
                </p:txBody>
              </p:sp>
              <p:sp>
                <p:nvSpPr>
                  <p:cNvPr id="22" name="矩形 21"/>
                  <p:cNvSpPr/>
                  <p:nvPr/>
                </p:nvSpPr>
                <p:spPr>
                  <a:xfrm>
                    <a:off x="8419649" y="1456644"/>
                    <a:ext cx="129614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en-US" altLang="zh-CN" sz="800" b="1" dirty="0">
                        <a:solidFill>
                          <a:srgbClr val="E10000"/>
                        </a:solidFill>
                        <a:latin typeface="微软雅黑" panose="020B0503020204020204" pitchFamily="34" charset="-122"/>
                        <a:ea typeface="微软雅黑" panose="020B0503020204020204" pitchFamily="34" charset="-122"/>
                      </a:rPr>
                      <a:t>FPGA</a:t>
                    </a:r>
                    <a:r>
                      <a:rPr lang="zh-CN" altLang="en-US" sz="800" b="1" dirty="0">
                        <a:solidFill>
                          <a:srgbClr val="E10000"/>
                        </a:solidFill>
                        <a:latin typeface="微软雅黑" panose="020B0503020204020204" pitchFamily="34" charset="-122"/>
                        <a:ea typeface="微软雅黑" panose="020B0503020204020204" pitchFamily="34" charset="-122"/>
                      </a:rPr>
                      <a:t>、</a:t>
                    </a:r>
                    <a:r>
                      <a:rPr lang="en-US" altLang="zh-CN" sz="800" b="1" dirty="0">
                        <a:solidFill>
                          <a:srgbClr val="E10000"/>
                        </a:solidFill>
                        <a:latin typeface="微软雅黑" panose="020B0503020204020204" pitchFamily="34" charset="-122"/>
                        <a:ea typeface="微软雅黑" panose="020B0503020204020204" pitchFamily="34" charset="-122"/>
                      </a:rPr>
                      <a:t>ASIC</a:t>
                    </a:r>
                    <a:r>
                      <a:rPr lang="zh-CN" altLang="en-US" sz="800" b="1" dirty="0">
                        <a:solidFill>
                          <a:srgbClr val="E10000"/>
                        </a:solidFill>
                        <a:latin typeface="微软雅黑" panose="020B0503020204020204" pitchFamily="34" charset="-122"/>
                        <a:ea typeface="微软雅黑" panose="020B0503020204020204" pitchFamily="34" charset="-122"/>
                      </a:rPr>
                      <a:t>等</a:t>
                    </a:r>
                    <a:endParaRPr lang="zh-CN" altLang="en-US" sz="800" b="1" dirty="0">
                      <a:solidFill>
                        <a:srgbClr val="E10000"/>
                      </a:solidFill>
                      <a:latin typeface="微软雅黑" panose="020B0503020204020204" pitchFamily="34" charset="-122"/>
                      <a:ea typeface="微软雅黑" panose="020B0503020204020204" pitchFamily="34" charset="-122"/>
                    </a:endParaRPr>
                  </a:p>
                </p:txBody>
              </p:sp>
              <p:sp>
                <p:nvSpPr>
                  <p:cNvPr id="23" name="矩形 22"/>
                  <p:cNvSpPr/>
                  <p:nvPr/>
                </p:nvSpPr>
                <p:spPr>
                  <a:xfrm>
                    <a:off x="8419649" y="1692447"/>
                    <a:ext cx="129614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比较器、放大器</a:t>
                    </a:r>
                    <a:endParaRPr lang="zh-CN" altLang="en-US" sz="800" b="1" dirty="0">
                      <a:solidFill>
                        <a:srgbClr val="7F7F7F"/>
                      </a:solidFill>
                      <a:latin typeface="微软雅黑" panose="020B0503020204020204" pitchFamily="34" charset="-122"/>
                      <a:ea typeface="微软雅黑" panose="020B0503020204020204" pitchFamily="34" charset="-122"/>
                    </a:endParaRPr>
                  </a:p>
                </p:txBody>
              </p:sp>
              <p:sp>
                <p:nvSpPr>
                  <p:cNvPr id="24" name="矩形 23"/>
                  <p:cNvSpPr/>
                  <p:nvPr/>
                </p:nvSpPr>
                <p:spPr>
                  <a:xfrm>
                    <a:off x="8419649" y="1928250"/>
                    <a:ext cx="172819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数</a:t>
                    </a:r>
                    <a:r>
                      <a:rPr lang="en-US" altLang="zh-CN" sz="800" b="1" dirty="0">
                        <a:solidFill>
                          <a:srgbClr val="7F7F7F"/>
                        </a:solidFill>
                        <a:latin typeface="微软雅黑" panose="020B0503020204020204" pitchFamily="34" charset="-122"/>
                        <a:ea typeface="微软雅黑" panose="020B0503020204020204" pitchFamily="34" charset="-122"/>
                      </a:rPr>
                      <a:t>/</a:t>
                    </a:r>
                    <a:r>
                      <a:rPr lang="zh-CN" altLang="en-US" sz="800" b="1" dirty="0">
                        <a:solidFill>
                          <a:srgbClr val="7F7F7F"/>
                        </a:solidFill>
                        <a:latin typeface="微软雅黑" panose="020B0503020204020204" pitchFamily="34" charset="-122"/>
                        <a:ea typeface="微软雅黑" panose="020B0503020204020204" pitchFamily="34" charset="-122"/>
                      </a:rPr>
                      <a:t>模转换芯片、模</a:t>
                    </a:r>
                    <a:r>
                      <a:rPr lang="en-US" altLang="zh-CN" sz="800" b="1" dirty="0">
                        <a:solidFill>
                          <a:srgbClr val="7F7F7F"/>
                        </a:solidFill>
                        <a:latin typeface="微软雅黑" panose="020B0503020204020204" pitchFamily="34" charset="-122"/>
                        <a:ea typeface="微软雅黑" panose="020B0503020204020204" pitchFamily="34" charset="-122"/>
                      </a:rPr>
                      <a:t>/</a:t>
                    </a:r>
                    <a:r>
                      <a:rPr lang="zh-CN" altLang="en-US" sz="800" b="1" dirty="0">
                        <a:solidFill>
                          <a:srgbClr val="7F7F7F"/>
                        </a:solidFill>
                        <a:latin typeface="微软雅黑" panose="020B0503020204020204" pitchFamily="34" charset="-122"/>
                        <a:ea typeface="微软雅黑" panose="020B0503020204020204" pitchFamily="34" charset="-122"/>
                      </a:rPr>
                      <a:t>数转换芯片</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25" name="矩形 24"/>
                  <p:cNvSpPr/>
                  <p:nvPr/>
                </p:nvSpPr>
                <p:spPr>
                  <a:xfrm>
                    <a:off x="8419649" y="2164053"/>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30613"/>
                        </a:solidFill>
                        <a:latin typeface="微软雅黑" panose="020B0503020204020204" pitchFamily="34" charset="-122"/>
                        <a:ea typeface="微软雅黑" panose="020B0503020204020204" pitchFamily="34" charset="-122"/>
                      </a:rPr>
                      <a:t>电源管理芯片、驱动芯片、接口芯片、通信芯片</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sp>
                <p:nvSpPr>
                  <p:cNvPr id="26" name="矩形 25"/>
                  <p:cNvSpPr/>
                  <p:nvPr/>
                </p:nvSpPr>
                <p:spPr>
                  <a:xfrm>
                    <a:off x="8419649" y="2399856"/>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编</a:t>
                    </a:r>
                    <a:r>
                      <a:rPr lang="en-US" altLang="zh-CN" sz="800" b="1" dirty="0">
                        <a:solidFill>
                          <a:srgbClr val="7F7F7F"/>
                        </a:solidFill>
                        <a:latin typeface="微软雅黑" panose="020B0503020204020204" pitchFamily="34" charset="-122"/>
                        <a:ea typeface="微软雅黑" panose="020B0503020204020204" pitchFamily="34" charset="-122"/>
                      </a:rPr>
                      <a:t>/</a:t>
                    </a:r>
                    <a:r>
                      <a:rPr lang="zh-CN" altLang="en-US" sz="800" b="1" dirty="0">
                        <a:solidFill>
                          <a:srgbClr val="7F7F7F"/>
                        </a:solidFill>
                        <a:latin typeface="微软雅黑" panose="020B0503020204020204" pitchFamily="34" charset="-122"/>
                        <a:ea typeface="微软雅黑" panose="020B0503020204020204" pitchFamily="34" charset="-122"/>
                      </a:rPr>
                      <a:t>译码器、调制解调器</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27" name="矩形 26"/>
                  <p:cNvSpPr/>
                  <p:nvPr/>
                </p:nvSpPr>
                <p:spPr>
                  <a:xfrm>
                    <a:off x="8419649" y="2802748"/>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30613"/>
                        </a:solidFill>
                        <a:latin typeface="微软雅黑" panose="020B0503020204020204" pitchFamily="34" charset="-122"/>
                        <a:ea typeface="微软雅黑" panose="020B0503020204020204" pitchFamily="34" charset="-122"/>
                      </a:rPr>
                      <a:t>射频功率放大器、低噪声放大器</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sp>
                <p:nvSpPr>
                  <p:cNvPr id="28" name="矩形 27"/>
                  <p:cNvSpPr/>
                  <p:nvPr/>
                </p:nvSpPr>
                <p:spPr>
                  <a:xfrm>
                    <a:off x="8419649" y="3038551"/>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混频器、振荡器、双工器、滤波器</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0" name="矩形 29"/>
                  <p:cNvSpPr/>
                  <p:nvPr/>
                </p:nvSpPr>
                <p:spPr>
                  <a:xfrm>
                    <a:off x="8419649" y="3274354"/>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30613"/>
                        </a:solidFill>
                        <a:latin typeface="微软雅黑" panose="020B0503020204020204" pitchFamily="34" charset="-122"/>
                        <a:ea typeface="微软雅黑" panose="020B0503020204020204" pitchFamily="34" charset="-122"/>
                      </a:rPr>
                      <a:t>微波器件、毫米波器件、太赫兹波器件</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sp>
                <p:nvSpPr>
                  <p:cNvPr id="33" name="矩形 32"/>
                  <p:cNvSpPr/>
                  <p:nvPr/>
                </p:nvSpPr>
                <p:spPr>
                  <a:xfrm>
                    <a:off x="8419649" y="3510157"/>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收音芯片、导航芯片</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4" name="矩形 33"/>
                  <p:cNvSpPr/>
                  <p:nvPr/>
                </p:nvSpPr>
                <p:spPr>
                  <a:xfrm>
                    <a:off x="8419649" y="3745960"/>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en-US" altLang="zh-CN" sz="800" b="1" dirty="0">
                        <a:solidFill>
                          <a:srgbClr val="E30613"/>
                        </a:solidFill>
                        <a:latin typeface="微软雅黑" panose="020B0503020204020204" pitchFamily="34" charset="-122"/>
                        <a:ea typeface="微软雅黑" panose="020B0503020204020204" pitchFamily="34" charset="-122"/>
                      </a:rPr>
                      <a:t>Wi-Fi</a:t>
                    </a:r>
                    <a:r>
                      <a:rPr lang="zh-CN" altLang="en-US" sz="800" b="1" dirty="0">
                        <a:solidFill>
                          <a:srgbClr val="E30613"/>
                        </a:solidFill>
                        <a:latin typeface="微软雅黑" panose="020B0503020204020204" pitchFamily="34" charset="-122"/>
                        <a:ea typeface="微软雅黑" panose="020B0503020204020204" pitchFamily="34" charset="-122"/>
                      </a:rPr>
                      <a:t>芯片、蓝牙芯片、</a:t>
                    </a:r>
                    <a:r>
                      <a:rPr lang="en-US" altLang="zh-CN" sz="800" b="1" dirty="0">
                        <a:solidFill>
                          <a:srgbClr val="E30613"/>
                        </a:solidFill>
                        <a:latin typeface="微软雅黑" panose="020B0503020204020204" pitchFamily="34" charset="-122"/>
                        <a:ea typeface="微软雅黑" panose="020B0503020204020204" pitchFamily="34" charset="-122"/>
                      </a:rPr>
                      <a:t>ZigBee</a:t>
                    </a:r>
                    <a:r>
                      <a:rPr lang="zh-CN" altLang="en-US" sz="800" b="1" dirty="0">
                        <a:solidFill>
                          <a:srgbClr val="E30613"/>
                        </a:solidFill>
                        <a:latin typeface="微软雅黑" panose="020B0503020204020204" pitchFamily="34" charset="-122"/>
                        <a:ea typeface="微软雅黑" panose="020B0503020204020204" pitchFamily="34" charset="-122"/>
                      </a:rPr>
                      <a:t>芯片、</a:t>
                    </a:r>
                    <a:r>
                      <a:rPr lang="en-US" altLang="zh-CN" sz="800" b="1" dirty="0">
                        <a:solidFill>
                          <a:srgbClr val="E30613"/>
                        </a:solidFill>
                        <a:latin typeface="微软雅黑" panose="020B0503020204020204" pitchFamily="34" charset="-122"/>
                        <a:ea typeface="微软雅黑" panose="020B0503020204020204" pitchFamily="34" charset="-122"/>
                      </a:rPr>
                      <a:t>RFID</a:t>
                    </a:r>
                    <a:r>
                      <a:rPr lang="zh-CN" altLang="en-US" sz="800" b="1" dirty="0">
                        <a:solidFill>
                          <a:srgbClr val="E30613"/>
                        </a:solidFill>
                        <a:latin typeface="微软雅黑" panose="020B0503020204020204" pitchFamily="34" charset="-122"/>
                        <a:ea typeface="微软雅黑" panose="020B0503020204020204" pitchFamily="34" charset="-122"/>
                      </a:rPr>
                      <a:t>芯片</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sp>
                <p:nvSpPr>
                  <p:cNvPr id="35" name="矩形 34"/>
                  <p:cNvSpPr/>
                  <p:nvPr/>
                </p:nvSpPr>
                <p:spPr>
                  <a:xfrm>
                    <a:off x="6365886" y="3814674"/>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功率二极管</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6" name="矩形 35"/>
                  <p:cNvSpPr/>
                  <p:nvPr/>
                </p:nvSpPr>
                <p:spPr>
                  <a:xfrm>
                    <a:off x="6365886" y="4050477"/>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功率双极晶体管、功率场效应管</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7" name="矩形 36"/>
                  <p:cNvSpPr/>
                  <p:nvPr/>
                </p:nvSpPr>
                <p:spPr>
                  <a:xfrm>
                    <a:off x="6365886" y="4286280"/>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晶闸管、</a:t>
                    </a:r>
                    <a:r>
                      <a:rPr lang="en-US" altLang="zh-CN" sz="800" b="1" dirty="0">
                        <a:solidFill>
                          <a:srgbClr val="7F7F7F"/>
                        </a:solidFill>
                        <a:latin typeface="微软雅黑" panose="020B0503020204020204" pitchFamily="34" charset="-122"/>
                        <a:ea typeface="微软雅黑" panose="020B0503020204020204" pitchFamily="34" charset="-122"/>
                      </a:rPr>
                      <a:t>GTO</a:t>
                    </a:r>
                    <a:r>
                      <a:rPr lang="zh-CN" altLang="en-US" sz="800" b="1" dirty="0">
                        <a:solidFill>
                          <a:srgbClr val="7F7F7F"/>
                        </a:solidFill>
                        <a:latin typeface="微软雅黑" panose="020B0503020204020204" pitchFamily="34" charset="-122"/>
                        <a:ea typeface="微软雅黑" panose="020B0503020204020204" pitchFamily="34" charset="-122"/>
                      </a:rPr>
                      <a:t>、</a:t>
                    </a:r>
                    <a:r>
                      <a:rPr lang="en-US" altLang="zh-CN" sz="800" b="1" dirty="0">
                        <a:solidFill>
                          <a:srgbClr val="7F7F7F"/>
                        </a:solidFill>
                        <a:latin typeface="微软雅黑" panose="020B0503020204020204" pitchFamily="34" charset="-122"/>
                        <a:ea typeface="微软雅黑" panose="020B0503020204020204" pitchFamily="34" charset="-122"/>
                      </a:rPr>
                      <a:t>IGBT</a:t>
                    </a:r>
                    <a:r>
                      <a:rPr lang="zh-CN" altLang="en-US" sz="800" b="1" dirty="0">
                        <a:solidFill>
                          <a:srgbClr val="7F7F7F"/>
                        </a:solidFill>
                        <a:latin typeface="微软雅黑" panose="020B0503020204020204" pitchFamily="34" charset="-122"/>
                        <a:ea typeface="微软雅黑" panose="020B0503020204020204" pitchFamily="34" charset="-122"/>
                      </a:rPr>
                      <a:t>、</a:t>
                    </a:r>
                    <a:r>
                      <a:rPr lang="en-US" altLang="zh-CN" sz="800" b="1" dirty="0">
                        <a:solidFill>
                          <a:srgbClr val="7F7F7F"/>
                        </a:solidFill>
                        <a:latin typeface="微软雅黑" panose="020B0503020204020204" pitchFamily="34" charset="-122"/>
                        <a:ea typeface="微软雅黑" panose="020B0503020204020204" pitchFamily="34" charset="-122"/>
                      </a:rPr>
                      <a:t>IGCT</a:t>
                    </a:r>
                    <a:r>
                      <a:rPr lang="zh-CN" altLang="en-US" sz="800" b="1" dirty="0">
                        <a:solidFill>
                          <a:srgbClr val="7F7F7F"/>
                        </a:solidFill>
                        <a:latin typeface="微软雅黑" panose="020B0503020204020204" pitchFamily="34" charset="-122"/>
                        <a:ea typeface="微软雅黑" panose="020B0503020204020204" pitchFamily="34" charset="-122"/>
                      </a:rPr>
                      <a:t>、</a:t>
                    </a:r>
                    <a:r>
                      <a:rPr lang="en-US" altLang="zh-CN" sz="800" b="1" dirty="0">
                        <a:solidFill>
                          <a:srgbClr val="7F7F7F"/>
                        </a:solidFill>
                        <a:latin typeface="微软雅黑" panose="020B0503020204020204" pitchFamily="34" charset="-122"/>
                        <a:ea typeface="微软雅黑" panose="020B0503020204020204" pitchFamily="34" charset="-122"/>
                      </a:rPr>
                      <a:t>ETO</a:t>
                    </a:r>
                    <a:r>
                      <a:rPr lang="zh-CN" altLang="en-US" sz="800" b="1" dirty="0">
                        <a:solidFill>
                          <a:srgbClr val="7F7F7F"/>
                        </a:solidFill>
                        <a:latin typeface="微软雅黑" panose="020B0503020204020204" pitchFamily="34" charset="-122"/>
                        <a:ea typeface="微软雅黑" panose="020B0503020204020204" pitchFamily="34" charset="-122"/>
                      </a:rPr>
                      <a:t>、</a:t>
                    </a:r>
                    <a:r>
                      <a:rPr lang="en-US" altLang="zh-CN" sz="800" b="1" dirty="0">
                        <a:solidFill>
                          <a:srgbClr val="7F7F7F"/>
                        </a:solidFill>
                        <a:latin typeface="微软雅黑" panose="020B0503020204020204" pitchFamily="34" charset="-122"/>
                        <a:ea typeface="微软雅黑" panose="020B0503020204020204" pitchFamily="34" charset="-122"/>
                      </a:rPr>
                      <a:t>MCT</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8" name="矩形 37"/>
                  <p:cNvSpPr/>
                  <p:nvPr/>
                </p:nvSpPr>
                <p:spPr>
                  <a:xfrm>
                    <a:off x="6365886" y="4522083"/>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光电二极管、发光二极管、激光二极管</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9" name="矩形 38"/>
                  <p:cNvSpPr/>
                  <p:nvPr/>
                </p:nvSpPr>
                <p:spPr>
                  <a:xfrm>
                    <a:off x="6365886" y="4757886"/>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薄膜晶体管、光电倍增管</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40" name="矩形 39"/>
                  <p:cNvSpPr/>
                  <p:nvPr/>
                </p:nvSpPr>
                <p:spPr>
                  <a:xfrm>
                    <a:off x="6365886" y="4993689"/>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红外线器件、</a:t>
                    </a:r>
                    <a:r>
                      <a:rPr lang="zh-CN" altLang="en-US" sz="800" b="1">
                        <a:solidFill>
                          <a:srgbClr val="7F7F7F"/>
                        </a:solidFill>
                        <a:latin typeface="微软雅黑" panose="020B0503020204020204" pitchFamily="34" charset="-122"/>
                        <a:ea typeface="微软雅黑" panose="020B0503020204020204" pitchFamily="34" charset="-122"/>
                      </a:rPr>
                      <a:t>光通信器件</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41" name="矩形 40"/>
                  <p:cNvSpPr/>
                  <p:nvPr/>
                </p:nvSpPr>
                <p:spPr>
                  <a:xfrm>
                    <a:off x="6365886" y="5287922"/>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en-US" altLang="zh-CN" sz="800" b="1" dirty="0">
                        <a:solidFill>
                          <a:srgbClr val="7F7F7F"/>
                        </a:solidFill>
                        <a:latin typeface="微软雅黑" panose="020B0503020204020204" pitchFamily="34" charset="-122"/>
                        <a:ea typeface="微软雅黑" panose="020B0503020204020204" pitchFamily="34" charset="-122"/>
                      </a:rPr>
                      <a:t>MEMS</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42" name="矩形 41"/>
                  <p:cNvSpPr/>
                  <p:nvPr/>
                </p:nvSpPr>
                <p:spPr>
                  <a:xfrm>
                    <a:off x="6365886" y="5596812"/>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微流控芯片</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43" name="矩形 42"/>
                  <p:cNvSpPr/>
                  <p:nvPr/>
                </p:nvSpPr>
                <p:spPr>
                  <a:xfrm>
                    <a:off x="6365886" y="5881118"/>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磁强计、电偶和器件</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44" name="矩形 43"/>
                  <p:cNvSpPr/>
                  <p:nvPr/>
                </p:nvSpPr>
                <p:spPr>
                  <a:xfrm>
                    <a:off x="8419649" y="2596629"/>
                    <a:ext cx="280831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30613"/>
                        </a:solidFill>
                        <a:latin typeface="微软雅黑" panose="020B0503020204020204" pitchFamily="34" charset="-122"/>
                        <a:ea typeface="微软雅黑" panose="020B0503020204020204" pitchFamily="34" charset="-122"/>
                      </a:rPr>
                      <a:t>图像传感器、指纹识别芯片、触控芯片、生物微机电芯片</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cxnSp>
                <p:nvCxnSpPr>
                  <p:cNvPr id="45" name="连接符: 肘形 44"/>
                  <p:cNvCxnSpPr>
                    <a:stCxn id="11" idx="3"/>
                    <a:endCxn id="20" idx="1"/>
                  </p:cNvCxnSpPr>
                  <p:nvPr/>
                </p:nvCxnSpPr>
                <p:spPr>
                  <a:xfrm flipV="1">
                    <a:off x="8163277" y="1092760"/>
                    <a:ext cx="256372" cy="228913"/>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11" idx="3"/>
                    <a:endCxn id="22" idx="1"/>
                  </p:cNvCxnSpPr>
                  <p:nvPr/>
                </p:nvCxnSpPr>
                <p:spPr>
                  <a:xfrm>
                    <a:off x="8163277" y="1321673"/>
                    <a:ext cx="256372" cy="242693"/>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7" name="连接符: 肘形 46"/>
                  <p:cNvCxnSpPr>
                    <a:stCxn id="12" idx="3"/>
                    <a:endCxn id="23" idx="1"/>
                  </p:cNvCxnSpPr>
                  <p:nvPr/>
                </p:nvCxnSpPr>
                <p:spPr>
                  <a:xfrm flipV="1">
                    <a:off x="8163277" y="1800169"/>
                    <a:ext cx="256372" cy="351734"/>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连接符: 肘形 47"/>
                  <p:cNvCxnSpPr>
                    <a:stCxn id="12" idx="3"/>
                    <a:endCxn id="24" idx="1"/>
                  </p:cNvCxnSpPr>
                  <p:nvPr/>
                </p:nvCxnSpPr>
                <p:spPr>
                  <a:xfrm flipV="1">
                    <a:off x="8163277" y="2035972"/>
                    <a:ext cx="256372" cy="115931"/>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9" name="连接符: 肘形 48"/>
                  <p:cNvCxnSpPr>
                    <a:stCxn id="12" idx="3"/>
                    <a:endCxn id="25" idx="1"/>
                  </p:cNvCxnSpPr>
                  <p:nvPr/>
                </p:nvCxnSpPr>
                <p:spPr>
                  <a:xfrm>
                    <a:off x="8163277" y="2151903"/>
                    <a:ext cx="256372" cy="119872"/>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0" name="连接符: 肘形 49"/>
                  <p:cNvCxnSpPr>
                    <a:stCxn id="12" idx="3"/>
                    <a:endCxn id="26" idx="1"/>
                  </p:cNvCxnSpPr>
                  <p:nvPr/>
                </p:nvCxnSpPr>
                <p:spPr>
                  <a:xfrm>
                    <a:off x="8163277" y="2151903"/>
                    <a:ext cx="256372" cy="355675"/>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连接符: 肘形 50"/>
                  <p:cNvCxnSpPr>
                    <a:stCxn id="13" idx="3"/>
                    <a:endCxn id="27" idx="1"/>
                  </p:cNvCxnSpPr>
                  <p:nvPr/>
                </p:nvCxnSpPr>
                <p:spPr>
                  <a:xfrm flipV="1">
                    <a:off x="8163277" y="2910470"/>
                    <a:ext cx="256372" cy="467566"/>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13" idx="3"/>
                    <a:endCxn id="28" idx="1"/>
                  </p:cNvCxnSpPr>
                  <p:nvPr/>
                </p:nvCxnSpPr>
                <p:spPr>
                  <a:xfrm flipV="1">
                    <a:off x="8163277" y="3146273"/>
                    <a:ext cx="256372" cy="231763"/>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3" name="连接符: 肘形 52"/>
                  <p:cNvCxnSpPr>
                    <a:stCxn id="13" idx="3"/>
                    <a:endCxn id="33" idx="1"/>
                  </p:cNvCxnSpPr>
                  <p:nvPr/>
                </p:nvCxnSpPr>
                <p:spPr>
                  <a:xfrm>
                    <a:off x="8163277" y="3378036"/>
                    <a:ext cx="256372" cy="23984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4" name="连接符: 肘形 53"/>
                  <p:cNvCxnSpPr>
                    <a:stCxn id="13" idx="3"/>
                    <a:endCxn id="34" idx="1"/>
                  </p:cNvCxnSpPr>
                  <p:nvPr/>
                </p:nvCxnSpPr>
                <p:spPr>
                  <a:xfrm>
                    <a:off x="8163277" y="3378036"/>
                    <a:ext cx="256372" cy="475646"/>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5" name="连接符: 肘形 54"/>
                  <p:cNvCxnSpPr>
                    <a:stCxn id="14" idx="3"/>
                    <a:endCxn id="35" idx="1"/>
                  </p:cNvCxnSpPr>
                  <p:nvPr/>
                </p:nvCxnSpPr>
                <p:spPr>
                  <a:xfrm flipV="1">
                    <a:off x="6109514" y="3922396"/>
                    <a:ext cx="256372" cy="23984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6" name="连接符: 肘形 55"/>
                  <p:cNvCxnSpPr>
                    <a:stCxn id="14" idx="3"/>
                    <a:endCxn id="37" idx="1"/>
                  </p:cNvCxnSpPr>
                  <p:nvPr/>
                </p:nvCxnSpPr>
                <p:spPr>
                  <a:xfrm>
                    <a:off x="6109514" y="4162239"/>
                    <a:ext cx="256372" cy="23176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7" name="连接符: 肘形 56"/>
                  <p:cNvCxnSpPr>
                    <a:stCxn id="15" idx="3"/>
                    <a:endCxn id="38" idx="1"/>
                  </p:cNvCxnSpPr>
                  <p:nvPr/>
                </p:nvCxnSpPr>
                <p:spPr>
                  <a:xfrm flipV="1">
                    <a:off x="6109514" y="4629805"/>
                    <a:ext cx="256372" cy="23176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8" name="连接符: 肘形 57"/>
                  <p:cNvCxnSpPr>
                    <a:stCxn id="15" idx="3"/>
                    <a:endCxn id="40" idx="1"/>
                  </p:cNvCxnSpPr>
                  <p:nvPr/>
                </p:nvCxnSpPr>
                <p:spPr>
                  <a:xfrm>
                    <a:off x="6109514" y="4861568"/>
                    <a:ext cx="256372" cy="23984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9" name="连接符: 肘形 58"/>
                  <p:cNvCxnSpPr>
                    <a:stCxn id="19" idx="3"/>
                    <a:endCxn id="41" idx="1"/>
                  </p:cNvCxnSpPr>
                  <p:nvPr/>
                </p:nvCxnSpPr>
                <p:spPr>
                  <a:xfrm flipV="1">
                    <a:off x="6109513" y="5395644"/>
                    <a:ext cx="256373" cy="305454"/>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0" name="连接符: 肘形 59"/>
                  <p:cNvCxnSpPr>
                    <a:stCxn id="19" idx="3"/>
                    <a:endCxn id="42" idx="1"/>
                  </p:cNvCxnSpPr>
                  <p:nvPr/>
                </p:nvCxnSpPr>
                <p:spPr>
                  <a:xfrm>
                    <a:off x="6109513" y="5701098"/>
                    <a:ext cx="256373" cy="3436"/>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1" name="连接符: 肘形 60"/>
                  <p:cNvCxnSpPr>
                    <a:stCxn id="19" idx="3"/>
                    <a:endCxn id="43" idx="1"/>
                  </p:cNvCxnSpPr>
                  <p:nvPr/>
                </p:nvCxnSpPr>
                <p:spPr>
                  <a:xfrm>
                    <a:off x="6109513" y="5701098"/>
                    <a:ext cx="256373" cy="287742"/>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1" idx="3"/>
                    <a:endCxn id="21" idx="1"/>
                  </p:cNvCxnSpPr>
                  <p:nvPr/>
                </p:nvCxnSpPr>
                <p:spPr>
                  <a:xfrm>
                    <a:off x="8163277" y="1321673"/>
                    <a:ext cx="256372"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3" idx="3"/>
                    <a:endCxn id="30" idx="1"/>
                  </p:cNvCxnSpPr>
                  <p:nvPr/>
                </p:nvCxnSpPr>
                <p:spPr>
                  <a:xfrm>
                    <a:off x="8163277" y="3378036"/>
                    <a:ext cx="256372" cy="404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3"/>
                    <a:endCxn id="36" idx="1"/>
                  </p:cNvCxnSpPr>
                  <p:nvPr/>
                </p:nvCxnSpPr>
                <p:spPr>
                  <a:xfrm flipV="1">
                    <a:off x="6109514" y="4158199"/>
                    <a:ext cx="256372" cy="404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15" idx="3"/>
                    <a:endCxn id="39" idx="1"/>
                  </p:cNvCxnSpPr>
                  <p:nvPr/>
                </p:nvCxnSpPr>
                <p:spPr>
                  <a:xfrm>
                    <a:off x="6109514" y="4861568"/>
                    <a:ext cx="256372" cy="404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7" name="连接符: 肘形 66"/>
                  <p:cNvCxnSpPr>
                    <a:stCxn id="10" idx="3"/>
                    <a:endCxn id="11" idx="1"/>
                  </p:cNvCxnSpPr>
                  <p:nvPr/>
                </p:nvCxnSpPr>
                <p:spPr>
                  <a:xfrm flipV="1">
                    <a:off x="6109513" y="1321673"/>
                    <a:ext cx="566355" cy="830230"/>
                  </a:xfrm>
                  <a:prstGeom prst="bentConnector3">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10" idx="3"/>
                    <a:endCxn id="13" idx="1"/>
                  </p:cNvCxnSpPr>
                  <p:nvPr/>
                </p:nvCxnSpPr>
                <p:spPr>
                  <a:xfrm>
                    <a:off x="6109513" y="2151903"/>
                    <a:ext cx="566355" cy="1226133"/>
                  </a:xfrm>
                  <a:prstGeom prst="bentConnector3">
                    <a:avLst>
                      <a:gd name="adj1" fmla="val 50000"/>
                    </a:avLst>
                  </a:prstGeom>
                  <a:ln w="12700">
                    <a:solidFill>
                      <a:srgbClr val="E3061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p:cNvCxnSpPr>
                    <a:stCxn id="98" idx="3"/>
                    <a:endCxn id="14" idx="1"/>
                  </p:cNvCxnSpPr>
                  <p:nvPr/>
                </p:nvCxnSpPr>
                <p:spPr>
                  <a:xfrm>
                    <a:off x="3777677" y="3637110"/>
                    <a:ext cx="844428" cy="525129"/>
                  </a:xfrm>
                  <a:prstGeom prst="bentConnector3">
                    <a:avLst>
                      <a:gd name="adj1" fmla="val 50000"/>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p:cNvCxnSpPr>
                    <a:stCxn id="98" idx="3"/>
                    <a:endCxn id="15" idx="1"/>
                  </p:cNvCxnSpPr>
                  <p:nvPr/>
                </p:nvCxnSpPr>
                <p:spPr>
                  <a:xfrm>
                    <a:off x="3777677" y="3637110"/>
                    <a:ext cx="844428" cy="1224458"/>
                  </a:xfrm>
                  <a:prstGeom prst="bentConnector3">
                    <a:avLst>
                      <a:gd name="adj1" fmla="val 50000"/>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p:cNvCxnSpPr>
                    <a:stCxn id="98" idx="3"/>
                    <a:endCxn id="19" idx="1"/>
                  </p:cNvCxnSpPr>
                  <p:nvPr/>
                </p:nvCxnSpPr>
                <p:spPr>
                  <a:xfrm>
                    <a:off x="3777677" y="3637110"/>
                    <a:ext cx="844427" cy="2063988"/>
                  </a:xfrm>
                  <a:prstGeom prst="bentConnector3">
                    <a:avLst>
                      <a:gd name="adj1" fmla="val 50000"/>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3367282" y="3198495"/>
                    <a:ext cx="410395" cy="877230"/>
                  </a:xfrm>
                  <a:prstGeom prst="rect">
                    <a:avLst/>
                  </a:prstGeom>
                  <a:solidFill>
                    <a:srgbClr val="E30613"/>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半导体</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cxnSp>
                <p:nvCxnSpPr>
                  <p:cNvPr id="104" name="连接符: 肘形 103"/>
                  <p:cNvCxnSpPr>
                    <a:stCxn id="98" idx="3"/>
                    <a:endCxn id="10" idx="1"/>
                  </p:cNvCxnSpPr>
                  <p:nvPr/>
                </p:nvCxnSpPr>
                <p:spPr>
                  <a:xfrm flipV="1">
                    <a:off x="3777677" y="2151903"/>
                    <a:ext cx="844427" cy="1485207"/>
                  </a:xfrm>
                  <a:prstGeom prst="bentConnector3">
                    <a:avLst>
                      <a:gd name="adj1" fmla="val 50000"/>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sp>
                <p:nvSpPr>
                  <p:cNvPr id="154" name="矩形 153"/>
                  <p:cNvSpPr/>
                  <p:nvPr/>
                </p:nvSpPr>
                <p:spPr>
                  <a:xfrm>
                    <a:off x="11296928" y="1469346"/>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计算机</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55" name="矩形 154"/>
                  <p:cNvSpPr/>
                  <p:nvPr/>
                </p:nvSpPr>
                <p:spPr>
                  <a:xfrm>
                    <a:off x="11296928" y="1916110"/>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通信</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56" name="矩形 155"/>
                  <p:cNvSpPr/>
                  <p:nvPr/>
                </p:nvSpPr>
                <p:spPr>
                  <a:xfrm>
                    <a:off x="11296928" y="2373857"/>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存储</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57" name="矩形 156"/>
                  <p:cNvSpPr/>
                  <p:nvPr/>
                </p:nvSpPr>
                <p:spPr>
                  <a:xfrm>
                    <a:off x="11296928" y="2851103"/>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数据中心</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58" name="矩形 157"/>
                  <p:cNvSpPr/>
                  <p:nvPr/>
                </p:nvSpPr>
                <p:spPr>
                  <a:xfrm>
                    <a:off x="11296928" y="3358854"/>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智能手机</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59" name="矩形 158"/>
                  <p:cNvSpPr/>
                  <p:nvPr/>
                </p:nvSpPr>
                <p:spPr>
                  <a:xfrm>
                    <a:off x="11296928" y="3856459"/>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可穿戴设备</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60" name="矩形 159"/>
                  <p:cNvSpPr/>
                  <p:nvPr/>
                </p:nvSpPr>
                <p:spPr>
                  <a:xfrm>
                    <a:off x="11296928" y="4430147"/>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照明</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61" name="矩形 160"/>
                  <p:cNvSpPr/>
                  <p:nvPr/>
                </p:nvSpPr>
                <p:spPr>
                  <a:xfrm>
                    <a:off x="11296928" y="4876911"/>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显示</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62" name="矩形 161"/>
                  <p:cNvSpPr/>
                  <p:nvPr/>
                </p:nvSpPr>
                <p:spPr>
                  <a:xfrm>
                    <a:off x="11296928" y="5297276"/>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安防</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63" name="矩形 162"/>
                  <p:cNvSpPr/>
                  <p:nvPr/>
                </p:nvSpPr>
                <p:spPr>
                  <a:xfrm>
                    <a:off x="11296928" y="5775718"/>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新能源</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cxnSp>
                <p:nvCxnSpPr>
                  <p:cNvPr id="86" name="连接符: 肘形 85"/>
                  <p:cNvCxnSpPr>
                    <a:stCxn id="12" idx="3"/>
                    <a:endCxn id="44" idx="1"/>
                  </p:cNvCxnSpPr>
                  <p:nvPr/>
                </p:nvCxnSpPr>
                <p:spPr>
                  <a:xfrm>
                    <a:off x="8163277" y="2151903"/>
                    <a:ext cx="256372" cy="552448"/>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8735929" y="4158199"/>
                    <a:ext cx="1487409" cy="223524"/>
                  </a:xfrm>
                  <a:prstGeom prst="rect">
                    <a:avLst/>
                  </a:prstGeom>
                  <a:solidFill>
                    <a:srgbClr val="FA6400"/>
                  </a:solidFill>
                  <a:ln>
                    <a:solidFill>
                      <a:srgbClr val="FA64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化合物半导体材料</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grpSp>
            <p:cxnSp>
              <p:nvCxnSpPr>
                <p:cNvPr id="85" name="直接箭头连接符 84"/>
                <p:cNvCxnSpPr>
                  <a:stCxn id="12" idx="2"/>
                  <a:endCxn id="13" idx="0"/>
                </p:cNvCxnSpPr>
                <p:nvPr/>
              </p:nvCxnSpPr>
              <p:spPr>
                <a:xfrm>
                  <a:off x="5166345" y="2502478"/>
                  <a:ext cx="0" cy="919245"/>
                </a:xfrm>
                <a:prstGeom prst="straightConnector1">
                  <a:avLst/>
                </a:prstGeom>
                <a:ln w="12700">
                  <a:solidFill>
                    <a:srgbClr val="CC0000"/>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3" name="箭头: 下 2"/>
          <p:cNvSpPr/>
          <p:nvPr/>
        </p:nvSpPr>
        <p:spPr>
          <a:xfrm>
            <a:off x="7104315" y="4114241"/>
            <a:ext cx="243591" cy="158416"/>
          </a:xfrm>
          <a:prstGeom prst="downArrow">
            <a:avLst/>
          </a:prstGeom>
          <a:pattFill prst="dkUpDiag">
            <a:fgClr>
              <a:srgbClr val="FA6400"/>
            </a:fgClr>
            <a:bgClr>
              <a:schemeClr val="bg1"/>
            </a:bgClr>
          </a:patt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latin typeface="等线" panose="02010600030101010101" pitchFamily="2" charset="-122"/>
              <a:ea typeface="等线" panose="02010600030101010101" pitchFamily="2" charset="-122"/>
            </a:endParaRPr>
          </a:p>
        </p:txBody>
      </p:sp>
      <p:sp>
        <p:nvSpPr>
          <p:cNvPr id="83" name="箭头: 下 82"/>
          <p:cNvSpPr/>
          <p:nvPr/>
        </p:nvSpPr>
        <p:spPr>
          <a:xfrm rot="16200000">
            <a:off x="6228881" y="4323631"/>
            <a:ext cx="190906" cy="196079"/>
          </a:xfrm>
          <a:prstGeom prst="downArrow">
            <a:avLst/>
          </a:prstGeom>
          <a:pattFill prst="dkUpDiag">
            <a:fgClr>
              <a:srgbClr val="FA6400"/>
            </a:fgClr>
            <a:bgClr>
              <a:schemeClr val="bg1"/>
            </a:bgClr>
          </a:patt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latin typeface="等线" panose="02010600030101010101" pitchFamily="2" charset="-122"/>
              <a:ea typeface="等线" panose="02010600030101010101" pitchFamily="2" charset="-122"/>
            </a:endParaRPr>
          </a:p>
        </p:txBody>
      </p:sp>
      <p:sp>
        <p:nvSpPr>
          <p:cNvPr id="2" name="矩形 1"/>
          <p:cNvSpPr/>
          <p:nvPr/>
        </p:nvSpPr>
        <p:spPr>
          <a:xfrm>
            <a:off x="4113174" y="1956002"/>
            <a:ext cx="4605421" cy="2629293"/>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sp>
        <p:nvSpPr>
          <p:cNvPr id="4" name="文本框 3"/>
          <p:cNvSpPr txBox="1"/>
          <p:nvPr/>
        </p:nvSpPr>
        <p:spPr>
          <a:xfrm>
            <a:off x="6325726" y="4700686"/>
            <a:ext cx="1643896" cy="369236"/>
          </a:xfrm>
          <a:prstGeom prst="rect">
            <a:avLst/>
          </a:prstGeom>
          <a:solidFill>
            <a:srgbClr val="E10000"/>
          </a:solidFill>
        </p:spPr>
        <p:txBody>
          <a:bodyPr wrap="square" rtlCol="0">
            <a:spAutoFit/>
          </a:bodyPr>
          <a:lstStyle/>
          <a:p>
            <a:pPr defTabSz="914400"/>
            <a:r>
              <a:rPr lang="zh-CN" altLang="en-US" sz="1800" b="1" dirty="0">
                <a:solidFill>
                  <a:prstClr val="white"/>
                </a:solidFill>
                <a:latin typeface="等线" panose="02010600030101010101" pitchFamily="2" charset="-122"/>
                <a:ea typeface="等线" panose="02010600030101010101" pitchFamily="2" charset="-122"/>
              </a:rPr>
              <a:t>国产替代加速</a:t>
            </a:r>
            <a:endParaRPr lang="zh-CN" altLang="en-US" sz="1800" b="1" dirty="0">
              <a:solidFill>
                <a:prstClr val="white"/>
              </a:solidFill>
              <a:latin typeface="等线" panose="02010600030101010101" pitchFamily="2" charset="-122"/>
              <a:ea typeface="等线" panose="02010600030101010101" pitchFamily="2" charset="-122"/>
            </a:endParaRPr>
          </a:p>
        </p:txBody>
      </p:sp>
      <p:sp>
        <p:nvSpPr>
          <p:cNvPr id="92" name="文本框 91"/>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smtClean="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767207" y="3750115"/>
            <a:ext cx="11230323" cy="2706246"/>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sp>
        <p:nvSpPr>
          <p:cNvPr id="31" name="TextBox 33"/>
          <p:cNvSpPr/>
          <p:nvPr/>
        </p:nvSpPr>
        <p:spPr bwMode="auto">
          <a:xfrm>
            <a:off x="517489" y="6494790"/>
            <a:ext cx="2927763"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a:t>
            </a:r>
            <a:r>
              <a:rPr lang="en-US" altLang="zh-CN" sz="800" dirty="0" err="1">
                <a:solidFill>
                  <a:prstClr val="white">
                    <a:lumMod val="50000"/>
                  </a:prstClr>
                </a:solidFill>
                <a:latin typeface="微软雅黑" panose="020B0503020204020204" pitchFamily="34" charset="-122"/>
                <a:ea typeface="微软雅黑" panose="020B0503020204020204" pitchFamily="34" charset="-122"/>
                <a:sym typeface="+mn-ea"/>
              </a:rPr>
              <a:t>DRAMexchange</a:t>
            </a: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，各公司官网，长江证券研究所</a:t>
            </a:r>
            <a:endPar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3849" y="381958"/>
            <a:ext cx="8924341" cy="553854"/>
          </a:xfrm>
          <a:prstGeom prst="rect">
            <a:avLst/>
          </a:prstGeom>
          <a:noFill/>
        </p:spPr>
        <p:txBody>
          <a:bodyPr wrap="square" rtlCol="0">
            <a:spAutoFit/>
          </a:bodyPr>
          <a:lstStyle/>
          <a:p>
            <a:pPr defTabSz="914400"/>
            <a:r>
              <a:rPr lang="zh-CN" altLang="en-US" sz="3000" b="1" dirty="0">
                <a:solidFill>
                  <a:srgbClr val="E10000"/>
                </a:solidFill>
                <a:latin typeface="微软雅黑" panose="020B0503020204020204" pitchFamily="34" charset="-122"/>
                <a:ea typeface="微软雅黑" panose="020B0503020204020204" pitchFamily="34" charset="-122"/>
              </a:rPr>
              <a:t>晶圆制造：国内产能持续扩张，替代进程有望加速</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8" name="矩形 7"/>
          <p:cNvSpPr/>
          <p:nvPr/>
        </p:nvSpPr>
        <p:spPr>
          <a:xfrm>
            <a:off x="517489" y="1127345"/>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我国晶圆制造发展前景可期</a:t>
            </a:r>
            <a:endPar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8" name="矩形 17"/>
          <p:cNvSpPr/>
          <p:nvPr/>
        </p:nvSpPr>
        <p:spPr>
          <a:xfrm>
            <a:off x="695218" y="1403031"/>
            <a:ext cx="4713724" cy="2376955"/>
          </a:xfrm>
          <a:prstGeom prst="rect">
            <a:avLst/>
          </a:prstGeom>
        </p:spPr>
        <p:txBody>
          <a:bodyPr wrap="square">
            <a:spAutoFit/>
          </a:bodyPr>
          <a:lstStyle/>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半导体产业对于任何国家都有极为重要的意义，对于我国而言也是如此，尤其在近年来外部限制的不断加强、国际经济贸易形势的波动和全球疫情的冲击下，半导体国产化的需求日益迫切。从产业发展的角度，我国半导体产业处于腾飞的起点</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a:t>
            </a:r>
            <a:r>
              <a:rPr lang="zh-CN" altLang="en-US" sz="1100" b="1" dirty="0">
                <a:solidFill>
                  <a:prstClr val="black"/>
                </a:solidFill>
                <a:latin typeface="微软雅黑" panose="020B0503020204020204" pitchFamily="34" charset="-122"/>
                <a:ea typeface="微软雅黑" panose="020B0503020204020204" pitchFamily="34" charset="-122"/>
                <a:cs typeface="Lato Light" charset="0"/>
                <a:sym typeface="Lato Light" charset="0"/>
              </a:rPr>
              <a:t>需求持续扩张，供给逐步跟进，市场、政府与产业协力，实际布局多点开花，</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我国半导体产业链发展蓄势待发，有望迎来未来高速发展的时代机遇。</a:t>
            </a:r>
            <a:endPar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endParaRPr>
          </a:p>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从供给角度，我国政府与产业协力，从地方政府政策支持到晶圆制造项目多点开花，我国晶圆制造的本土需求满足比预计到</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2022</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年可接近</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40%</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a:t>
            </a:r>
            <a:r>
              <a:rPr lang="zh-CN" altLang="en-US" sz="1100" b="1" dirty="0">
                <a:solidFill>
                  <a:prstClr val="black"/>
                </a:solidFill>
                <a:latin typeface="微软雅黑" panose="020B0503020204020204" pitchFamily="34" charset="-122"/>
                <a:ea typeface="微软雅黑" panose="020B0503020204020204" pitchFamily="34" charset="-122"/>
                <a:cs typeface="Lato Light" charset="0"/>
                <a:sym typeface="Lato Light" charset="0"/>
              </a:rPr>
              <a:t>对应本土需求规模的持续增加，未来我国晶圆制造产业发展前景可期。</a:t>
            </a:r>
            <a:endParaRPr lang="en-US" altLang="zh-CN" sz="1100" b="1" dirty="0">
              <a:solidFill>
                <a:prstClr val="black"/>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41" name="矩形 40"/>
          <p:cNvSpPr/>
          <p:nvPr/>
        </p:nvSpPr>
        <p:spPr>
          <a:xfrm>
            <a:off x="1343121" y="3734325"/>
            <a:ext cx="3671452"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en-US" altLang="zh-CN" sz="1100" b="1" dirty="0">
                <a:solidFill>
                  <a:srgbClr val="E10000"/>
                </a:solidFill>
                <a:latin typeface="微软雅黑" panose="020B0503020204020204" pitchFamily="34" charset="-122"/>
                <a:ea typeface="微软雅黑" panose="020B0503020204020204" pitchFamily="34" charset="-122"/>
              </a:rPr>
              <a:t>2016-2022</a:t>
            </a:r>
            <a:r>
              <a:rPr lang="zh-CN" altLang="en-US" sz="1100" b="1" dirty="0">
                <a:solidFill>
                  <a:srgbClr val="E10000"/>
                </a:solidFill>
                <a:latin typeface="微软雅黑" panose="020B0503020204020204" pitchFamily="34" charset="-122"/>
                <a:ea typeface="微软雅黑" panose="020B0503020204020204" pitchFamily="34" charset="-122"/>
              </a:rPr>
              <a:t>中国晶圆制造产能供需对比（单位：万片</a:t>
            </a:r>
            <a:r>
              <a:rPr lang="en-US" altLang="zh-CN" sz="1100" b="1" dirty="0">
                <a:solidFill>
                  <a:srgbClr val="E10000"/>
                </a:solidFill>
                <a:latin typeface="微软雅黑" panose="020B0503020204020204" pitchFamily="34" charset="-122"/>
                <a:ea typeface="微软雅黑" panose="020B0503020204020204" pitchFamily="34" charset="-122"/>
              </a:rPr>
              <a:t>/</a:t>
            </a:r>
            <a:r>
              <a:rPr lang="zh-CN" altLang="en-US" sz="1100" b="1" dirty="0">
                <a:solidFill>
                  <a:srgbClr val="E10000"/>
                </a:solidFill>
                <a:latin typeface="微软雅黑" panose="020B0503020204020204" pitchFamily="34" charset="-122"/>
                <a:ea typeface="微软雅黑" panose="020B0503020204020204" pitchFamily="34" charset="-122"/>
              </a:rPr>
              <a:t>月）</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pic>
        <p:nvPicPr>
          <p:cNvPr id="12" name="图片 11"/>
          <p:cNvPicPr/>
          <p:nvPr/>
        </p:nvPicPr>
        <p:blipFill>
          <a:blip r:embed="rId1">
            <a:extLst>
              <a:ext uri="{28A0092B-C50C-407E-A947-70E740481C1C}">
                <a14:useLocalDpi xmlns:a14="http://schemas.microsoft.com/office/drawing/2010/main" val="0"/>
              </a:ext>
            </a:extLst>
          </a:blip>
          <a:srcRect/>
          <a:stretch>
            <a:fillRect/>
          </a:stretch>
        </p:blipFill>
        <p:spPr bwMode="auto">
          <a:xfrm>
            <a:off x="990489" y="3961756"/>
            <a:ext cx="4195176" cy="2423127"/>
          </a:xfrm>
          <a:prstGeom prst="rect">
            <a:avLst/>
          </a:prstGeom>
          <a:noFill/>
          <a:ln>
            <a:noFill/>
          </a:ln>
        </p:spPr>
      </p:pic>
      <p:sp>
        <p:nvSpPr>
          <p:cNvPr id="17" name="矩形 16"/>
          <p:cNvSpPr/>
          <p:nvPr/>
        </p:nvSpPr>
        <p:spPr>
          <a:xfrm>
            <a:off x="5408942" y="1187197"/>
            <a:ext cx="6588588" cy="5269163"/>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sp>
        <p:nvSpPr>
          <p:cNvPr id="22" name="矩形 21"/>
          <p:cNvSpPr/>
          <p:nvPr/>
        </p:nvSpPr>
        <p:spPr>
          <a:xfrm>
            <a:off x="6990079" y="1213626"/>
            <a:ext cx="3671452"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100" b="1" dirty="0">
                <a:solidFill>
                  <a:srgbClr val="E10000"/>
                </a:solidFill>
                <a:latin typeface="微软雅黑" panose="020B0503020204020204" pitchFamily="34" charset="-122"/>
                <a:ea typeface="微软雅黑" panose="020B0503020204020204" pitchFamily="34" charset="-122"/>
              </a:rPr>
              <a:t>中国大陆部分</a:t>
            </a:r>
            <a:r>
              <a:rPr lang="en-US" altLang="zh-CN" sz="1100" b="1" dirty="0">
                <a:solidFill>
                  <a:srgbClr val="E10000"/>
                </a:solidFill>
                <a:latin typeface="微软雅黑" panose="020B0503020204020204" pitchFamily="34" charset="-122"/>
                <a:ea typeface="微软雅黑" panose="020B0503020204020204" pitchFamily="34" charset="-122"/>
              </a:rPr>
              <a:t>12</a:t>
            </a:r>
            <a:r>
              <a:rPr lang="zh-CN" altLang="en-US" sz="1100" b="1" dirty="0">
                <a:solidFill>
                  <a:srgbClr val="E10000"/>
                </a:solidFill>
                <a:latin typeface="微软雅黑" panose="020B0503020204020204" pitchFamily="34" charset="-122"/>
                <a:ea typeface="微软雅黑" panose="020B0503020204020204" pitchFamily="34" charset="-122"/>
              </a:rPr>
              <a:t>英寸晶圆厂产能</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480932" y="1537406"/>
            <a:ext cx="6478360" cy="4651560"/>
          </a:xfrm>
          <a:prstGeom prst="rect">
            <a:avLst/>
          </a:prstGeom>
          <a:solidFill>
            <a:schemeClr val="bg1"/>
          </a:solidFill>
        </p:spPr>
      </p:pic>
      <p:sp>
        <p:nvSpPr>
          <p:cNvPr id="14" name="文本框 13"/>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smtClean="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89" y="6491172"/>
            <a:ext cx="3818142" cy="220787"/>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资料来源：日本半导体制造装置协会，中国产业研究院</a:t>
            </a:r>
            <a:r>
              <a:rPr lang="zh-CN" altLang="en-US" sz="800" dirty="0" smtClean="0">
                <a:solidFill>
                  <a:prstClr val="white">
                    <a:lumMod val="50000"/>
                  </a:prstClr>
                </a:solidFill>
                <a:latin typeface="微软雅黑" panose="020B0503020204020204" pitchFamily="34" charset="-122"/>
                <a:ea typeface="微软雅黑" panose="020B0503020204020204" pitchFamily="34" charset="-122"/>
                <a:sym typeface="+mn-ea"/>
              </a:rPr>
              <a:t>，</a:t>
            </a:r>
            <a:r>
              <a:rPr lang="en-US" altLang="zh-CN" sz="800" dirty="0" smtClean="0">
                <a:solidFill>
                  <a:prstClr val="white">
                    <a:lumMod val="50000"/>
                  </a:prstClr>
                </a:solidFill>
                <a:latin typeface="微软雅黑" panose="020B0503020204020204" pitchFamily="34" charset="-122"/>
                <a:ea typeface="微软雅黑" panose="020B0503020204020204" pitchFamily="34" charset="-122"/>
                <a:sym typeface="+mn-ea"/>
              </a:rPr>
              <a:t>Wind</a:t>
            </a:r>
            <a:r>
              <a:rPr lang="zh-CN" altLang="en-US" sz="800" dirty="0" smtClean="0">
                <a:solidFill>
                  <a:prstClr val="white">
                    <a:lumMod val="50000"/>
                  </a:prst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3849" y="381958"/>
            <a:ext cx="8242015"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半导体设备亟待推进国产化</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8" name="矩形 7"/>
          <p:cNvSpPr/>
          <p:nvPr/>
        </p:nvSpPr>
        <p:spPr>
          <a:xfrm>
            <a:off x="517489" y="1118923"/>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市场大，自供低</a:t>
            </a:r>
            <a:r>
              <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a:t>
            </a: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设备国产化率瓶颈亟待突破</a:t>
            </a:r>
            <a:endPar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93" name="矩形 192"/>
          <p:cNvSpPr/>
          <p:nvPr/>
        </p:nvSpPr>
        <p:spPr>
          <a:xfrm>
            <a:off x="762090" y="2365727"/>
            <a:ext cx="5019200" cy="31628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300" b="1" dirty="0">
                <a:solidFill>
                  <a:srgbClr val="E10000"/>
                </a:solidFill>
                <a:latin typeface="微软雅黑" panose="020B0503020204020204" pitchFamily="34" charset="-122"/>
                <a:ea typeface="微软雅黑" panose="020B0503020204020204" pitchFamily="34" charset="-122"/>
              </a:rPr>
              <a:t>中国大陆半导体月度销售额增速高于全球（单位：十亿美元，</a:t>
            </a:r>
            <a:r>
              <a:rPr lang="en-US" altLang="zh-CN" sz="1300" b="1" dirty="0">
                <a:solidFill>
                  <a:srgbClr val="E10000"/>
                </a:solidFill>
                <a:latin typeface="微软雅黑" panose="020B0503020204020204" pitchFamily="34" charset="-122"/>
                <a:ea typeface="微软雅黑" panose="020B0503020204020204" pitchFamily="34" charset="-122"/>
              </a:rPr>
              <a:t>%</a:t>
            </a:r>
            <a:r>
              <a:rPr lang="zh-CN" altLang="en-US" sz="1300" b="1" dirty="0">
                <a:solidFill>
                  <a:srgbClr val="E10000"/>
                </a:solidFill>
                <a:latin typeface="微软雅黑" panose="020B0503020204020204" pitchFamily="34" charset="-122"/>
                <a:ea typeface="微软雅黑" panose="020B0503020204020204" pitchFamily="34" charset="-122"/>
              </a:rPr>
              <a:t>）</a:t>
            </a:r>
            <a:endParaRPr lang="zh-CN" altLang="en-US" sz="1300" b="1" dirty="0">
              <a:solidFill>
                <a:srgbClr val="E10000"/>
              </a:solidFill>
              <a:latin typeface="微软雅黑" panose="020B0503020204020204" pitchFamily="34" charset="-122"/>
              <a:ea typeface="微软雅黑" panose="020B0503020204020204" pitchFamily="34" charset="-122"/>
            </a:endParaRPr>
          </a:p>
        </p:txBody>
      </p:sp>
      <p:sp>
        <p:nvSpPr>
          <p:cNvPr id="194" name="矩形 193"/>
          <p:cNvSpPr/>
          <p:nvPr/>
        </p:nvSpPr>
        <p:spPr>
          <a:xfrm>
            <a:off x="6310381" y="2349161"/>
            <a:ext cx="5019200" cy="31628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67740">
              <a:defRPr/>
            </a:pPr>
            <a:r>
              <a:rPr lang="zh-CN" altLang="en-US" sz="1400" b="1" dirty="0">
                <a:solidFill>
                  <a:srgbClr val="E10000"/>
                </a:solidFill>
                <a:latin typeface="微软雅黑" panose="020B0503020204020204" pitchFamily="34" charset="-122"/>
                <a:ea typeface="微软雅黑" panose="020B0503020204020204" pitchFamily="34" charset="-122"/>
              </a:rPr>
              <a:t>中国半导体设备国产化率较低</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197" name="矩形 196"/>
          <p:cNvSpPr/>
          <p:nvPr/>
        </p:nvSpPr>
        <p:spPr>
          <a:xfrm>
            <a:off x="407262" y="2207641"/>
            <a:ext cx="5615162" cy="3812974"/>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05"/>
            <a:endParaRPr lang="zh-CN" altLang="en-US" sz="1905">
              <a:solidFill>
                <a:prstClr val="white"/>
              </a:solidFill>
              <a:latin typeface="Calibri" panose="020F0502020204030204"/>
              <a:ea typeface="等线" panose="02010600030101010101" pitchFamily="2" charset="-122"/>
            </a:endParaRPr>
          </a:p>
        </p:txBody>
      </p:sp>
      <p:sp>
        <p:nvSpPr>
          <p:cNvPr id="198" name="矩形 197"/>
          <p:cNvSpPr/>
          <p:nvPr/>
        </p:nvSpPr>
        <p:spPr>
          <a:xfrm>
            <a:off x="6127134" y="2207641"/>
            <a:ext cx="5615162" cy="3812974"/>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05"/>
            <a:endParaRPr lang="zh-CN" altLang="en-US" sz="1905">
              <a:solidFill>
                <a:prstClr val="white"/>
              </a:solidFill>
              <a:latin typeface="Calibri" panose="020F0502020204030204"/>
              <a:ea typeface="等线" panose="02010600030101010101" pitchFamily="2" charset="-122"/>
            </a:endParaRPr>
          </a:p>
        </p:txBody>
      </p:sp>
      <p:graphicFrame>
        <p:nvGraphicFramePr>
          <p:cNvPr id="14" name="表格 13"/>
          <p:cNvGraphicFramePr>
            <a:graphicFrameLocks noGrp="1"/>
          </p:cNvGraphicFramePr>
          <p:nvPr/>
        </p:nvGraphicFramePr>
        <p:xfrm>
          <a:off x="6343100" y="2646332"/>
          <a:ext cx="5183226" cy="3266614"/>
        </p:xfrm>
        <a:graphic>
          <a:graphicData uri="http://schemas.openxmlformats.org/drawingml/2006/table">
            <a:tbl>
              <a:tblPr firstRow="1" firstCol="1" bandRow="1"/>
              <a:tblGrid>
                <a:gridCol w="1076211"/>
                <a:gridCol w="684375"/>
                <a:gridCol w="3422640"/>
              </a:tblGrid>
              <a:tr h="251278">
                <a:tc>
                  <a:txBody>
                    <a:bodyPr/>
                    <a:lstStyle/>
                    <a:p>
                      <a:pPr algn="ctr">
                        <a:spcAft>
                          <a:spcPts val="0"/>
                        </a:spcAft>
                      </a:pPr>
                      <a:r>
                        <a:rPr lang="zh-CN" sz="900" b="1" kern="100">
                          <a:solidFill>
                            <a:srgbClr val="FFFFFF"/>
                          </a:solidFill>
                          <a:effectLst/>
                          <a:latin typeface="Arial" panose="020B0604020202020204" pitchFamily="34" charset="0"/>
                          <a:ea typeface="华文细黑" panose="02010600040101010101" pitchFamily="2" charset="-122"/>
                          <a:cs typeface="Times New Roman" panose="02020603050405020304" pitchFamily="18" charset="0"/>
                        </a:rPr>
                        <a:t>设备</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900" b="1" kern="100" dirty="0">
                          <a:solidFill>
                            <a:srgbClr val="FFFFFF"/>
                          </a:solidFill>
                          <a:effectLst/>
                          <a:latin typeface="Arial" panose="020B0604020202020204" pitchFamily="34" charset="0"/>
                          <a:ea typeface="华文细黑" panose="02010600040101010101" pitchFamily="2" charset="-122"/>
                          <a:cs typeface="Times New Roman" panose="02020603050405020304" pitchFamily="18" charset="0"/>
                        </a:rPr>
                        <a:t>国产化率</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900" b="1" kern="100" dirty="0">
                          <a:solidFill>
                            <a:srgbClr val="FFFFFF"/>
                          </a:solidFill>
                          <a:effectLst/>
                          <a:latin typeface="Arial" panose="020B0604020202020204" pitchFamily="34" charset="0"/>
                          <a:ea typeface="华文细黑" panose="02010600040101010101" pitchFamily="2" charset="-122"/>
                          <a:cs typeface="Times New Roman" panose="02020603050405020304" pitchFamily="18" charset="0"/>
                        </a:rPr>
                        <a:t>国内供应商</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单晶炉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晶盛机电、华盛天龙、北方华创等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光刻机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&lt;10%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上海微电子、中电科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所、沈阳芯源</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刻蚀机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~10%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中微公司、北方华创等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离子注入设备</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&lt;10%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48</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所、中科信等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en-US" sz="900" kern="100">
                          <a:solidFill>
                            <a:srgbClr val="000000"/>
                          </a:solidFill>
                          <a:effectLst/>
                          <a:latin typeface="华文细黑" panose="02010600040101010101" pitchFamily="2" charset="-122"/>
                          <a:ea typeface="楷体_GB2312"/>
                          <a:cs typeface="Times New Roman" panose="02020603050405020304" pitchFamily="18" charset="0"/>
                        </a:rPr>
                        <a:t>CVD/PVD</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10%~15%</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北方华创、中电所</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氧化扩散设备</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&lt;10%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上海微电子、北方华创、中电科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48</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键合机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上海微电子、中电科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划片机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所、大族激光等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减薄机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所、方达研磨等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检测设备</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上海微电子、长川科技、华峰测控等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分选机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所、长川科技、长海中艺等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探针台</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所、长川科技等</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矩形 14"/>
          <p:cNvSpPr/>
          <p:nvPr/>
        </p:nvSpPr>
        <p:spPr>
          <a:xfrm>
            <a:off x="695218" y="1403031"/>
            <a:ext cx="10992003" cy="600008"/>
          </a:xfrm>
          <a:prstGeom prst="rect">
            <a:avLst/>
          </a:prstGeom>
        </p:spPr>
        <p:txBody>
          <a:bodyPr wrap="square">
            <a:spAutoFit/>
          </a:bodyPr>
          <a:lstStyle/>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据日本半导体制造装置协会统计，</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2020</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年中国大陆半导体设备销售额为</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187.2</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亿美元、同比</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39.18%</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是世界第一大的半导体设备市场，国内半导体设备的国产化率却仍然较低，一方面要求国内设备厂商的加速突破，一方面也突显国内设备厂商的强大机遇。未来如何突破国产化率低的瓶颈将会是国家、产业的重要攻克和引导方向。</a:t>
            </a:r>
            <a:endPar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endParaRPr>
          </a:p>
        </p:txBody>
      </p:sp>
      <p:pic>
        <p:nvPicPr>
          <p:cNvPr id="2" name="图片 1"/>
          <p:cNvPicPr>
            <a:picLocks noChangeAspect="1"/>
          </p:cNvPicPr>
          <p:nvPr/>
        </p:nvPicPr>
        <p:blipFill>
          <a:blip r:embed="rId1"/>
          <a:stretch>
            <a:fillRect/>
          </a:stretch>
        </p:blipFill>
        <p:spPr>
          <a:xfrm>
            <a:off x="695058" y="2644810"/>
            <a:ext cx="5250336" cy="3268129"/>
          </a:xfrm>
          <a:prstGeom prst="rect">
            <a:avLst/>
          </a:prstGeom>
        </p:spPr>
      </p:pic>
      <p:sp>
        <p:nvSpPr>
          <p:cNvPr id="16" name="文本框 15"/>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smtClean="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90" y="6491187"/>
            <a:ext cx="2862057"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资料来源：各公司官网，中商产业研究院，长江证券研究所</a:t>
            </a:r>
            <a:endPar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3848" y="381958"/>
            <a:ext cx="6926484"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设备与材料：亟待推进国产化</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8" name="矩形 7"/>
          <p:cNvSpPr/>
          <p:nvPr/>
        </p:nvSpPr>
        <p:spPr>
          <a:xfrm>
            <a:off x="517489" y="1118923"/>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前道工序</a:t>
            </a:r>
            <a:r>
              <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a:t>
            </a: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晶圆制造</a:t>
            </a:r>
            <a:endPar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grpSp>
        <p:nvGrpSpPr>
          <p:cNvPr id="20" name="组合 19"/>
          <p:cNvGrpSpPr/>
          <p:nvPr/>
        </p:nvGrpSpPr>
        <p:grpSpPr>
          <a:xfrm>
            <a:off x="645124" y="1963667"/>
            <a:ext cx="1703638" cy="1761544"/>
            <a:chOff x="864114" y="1594989"/>
            <a:chExt cx="1852261" cy="1978028"/>
          </a:xfrm>
        </p:grpSpPr>
        <p:grpSp>
          <p:nvGrpSpPr>
            <p:cNvPr id="21" name="组合 20"/>
            <p:cNvGrpSpPr/>
            <p:nvPr/>
          </p:nvGrpSpPr>
          <p:grpSpPr>
            <a:xfrm>
              <a:off x="864114" y="1918367"/>
              <a:ext cx="840669" cy="1654650"/>
              <a:chOff x="1522658" y="1844823"/>
              <a:chExt cx="1115370" cy="1812433"/>
            </a:xfrm>
          </p:grpSpPr>
          <p:sp>
            <p:nvSpPr>
              <p:cNvPr id="28" name="矩形 2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氧化</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1629916" y="2189388"/>
                <a:ext cx="864096" cy="220814"/>
              </a:xfrm>
              <a:prstGeom prst="rect">
                <a:avLst/>
              </a:prstGeom>
              <a:no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氧化炉</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33" name="矩形 32"/>
              <p:cNvSpPr/>
              <p:nvPr/>
            </p:nvSpPr>
            <p:spPr>
              <a:xfrm>
                <a:off x="1557907" y="2486797"/>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福润德</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日立国际</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99CCFF"/>
                    </a:solidFill>
                    <a:latin typeface="微软雅黑" panose="020B0503020204020204" pitchFamily="34" charset="-122"/>
                    <a:ea typeface="微软雅黑" panose="020B0503020204020204" pitchFamily="34" charset="-122"/>
                  </a:rPr>
                  <a:t>Thermco</a:t>
                </a:r>
                <a:endParaRPr lang="en-US" altLang="zh-CN" sz="800" b="1" dirty="0">
                  <a:solidFill>
                    <a:srgbClr val="99CCFF"/>
                  </a:solidFill>
                  <a:latin typeface="微软雅黑" panose="020B0503020204020204" pitchFamily="34" charset="-122"/>
                  <a:ea typeface="微软雅黑" panose="020B0503020204020204" pitchFamily="34" charset="-122"/>
                </a:endParaRPr>
              </a:p>
            </p:txBody>
          </p:sp>
          <p:sp>
            <p:nvSpPr>
              <p:cNvPr id="34" name="矩形 33"/>
              <p:cNvSpPr/>
              <p:nvPr/>
            </p:nvSpPr>
            <p:spPr>
              <a:xfrm>
                <a:off x="1522658" y="1844823"/>
                <a:ext cx="1115370"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22" name="组合 21"/>
            <p:cNvGrpSpPr/>
            <p:nvPr/>
          </p:nvGrpSpPr>
          <p:grpSpPr>
            <a:xfrm>
              <a:off x="1874417" y="1918367"/>
              <a:ext cx="840669" cy="1654650"/>
              <a:chOff x="1522658" y="1844823"/>
              <a:chExt cx="1115370" cy="1812433"/>
            </a:xfrm>
          </p:grpSpPr>
          <p:sp>
            <p:nvSpPr>
              <p:cNvPr id="24" name="矩形 23"/>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热处理</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25" name="矩形 24"/>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RTP</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26" name="矩形 25"/>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四十八所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TEL</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27" name="矩形 26"/>
              <p:cNvSpPr/>
              <p:nvPr/>
            </p:nvSpPr>
            <p:spPr>
              <a:xfrm>
                <a:off x="1522658" y="1844823"/>
                <a:ext cx="1115370"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23" name="矩形 22"/>
            <p:cNvSpPr/>
            <p:nvPr/>
          </p:nvSpPr>
          <p:spPr>
            <a:xfrm>
              <a:off x="864115" y="1594989"/>
              <a:ext cx="1852260"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氧化扩散</a:t>
              </a:r>
              <a:endParaRPr lang="en-US" sz="1000" b="1" dirty="0">
                <a:solidFill>
                  <a:prstClr val="white"/>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512779" y="4062141"/>
            <a:ext cx="2384743" cy="1761544"/>
            <a:chOff x="8078408" y="1594989"/>
            <a:chExt cx="2377248" cy="1978028"/>
          </a:xfrm>
        </p:grpSpPr>
        <p:grpSp>
          <p:nvGrpSpPr>
            <p:cNvPr id="36" name="组合 35"/>
            <p:cNvGrpSpPr/>
            <p:nvPr/>
          </p:nvGrpSpPr>
          <p:grpSpPr>
            <a:xfrm>
              <a:off x="8078408" y="1918367"/>
              <a:ext cx="739066" cy="1654650"/>
              <a:chOff x="1557908" y="1844823"/>
              <a:chExt cx="1008112" cy="1812433"/>
            </a:xfrm>
          </p:grpSpPr>
          <p:sp>
            <p:nvSpPr>
              <p:cNvPr id="50" name="矩形 49"/>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CMP</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51" name="矩形 50"/>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CMP</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52" name="矩形 51"/>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华海清科</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中电</a:t>
                </a:r>
                <a:r>
                  <a:rPr lang="en-US" altLang="zh-CN" sz="800" b="1" dirty="0">
                    <a:solidFill>
                      <a:srgbClr val="C00000"/>
                    </a:solidFill>
                    <a:latin typeface="微软雅黑" panose="020B0503020204020204" pitchFamily="34" charset="-122"/>
                    <a:ea typeface="微软雅黑" panose="020B0503020204020204" pitchFamily="34" charset="-122"/>
                  </a:rPr>
                  <a:t>45</a:t>
                </a:r>
                <a:r>
                  <a:rPr lang="zh-CN" altLang="en-US" sz="800" b="1" dirty="0">
                    <a:solidFill>
                      <a:srgbClr val="C00000"/>
                    </a:solidFill>
                    <a:latin typeface="微软雅黑" panose="020B0503020204020204" pitchFamily="34" charset="-122"/>
                    <a:ea typeface="微软雅黑" panose="020B0503020204020204" pitchFamily="34" charset="-122"/>
                  </a:rPr>
                  <a:t>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Rtec</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Ebara</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53" name="矩形 52"/>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37" name="组合 36"/>
            <p:cNvGrpSpPr/>
            <p:nvPr/>
          </p:nvGrpSpPr>
          <p:grpSpPr>
            <a:xfrm>
              <a:off x="8897499" y="1918367"/>
              <a:ext cx="739066" cy="1654650"/>
              <a:chOff x="1557908" y="1844823"/>
              <a:chExt cx="1008112" cy="1812433"/>
            </a:xfrm>
          </p:grpSpPr>
          <p:sp>
            <p:nvSpPr>
              <p:cNvPr id="46" name="矩形 4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刷片</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1629917" y="2189387"/>
                <a:ext cx="864096" cy="213360"/>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刷片机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48" name="矩形 47"/>
              <p:cNvSpPr/>
              <p:nvPr/>
            </p:nvSpPr>
            <p:spPr>
              <a:xfrm>
                <a:off x="1557908" y="2851401"/>
                <a:ext cx="1008112" cy="73536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49" name="矩形 48"/>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38" name="组合 37"/>
            <p:cNvGrpSpPr/>
            <p:nvPr/>
          </p:nvGrpSpPr>
          <p:grpSpPr>
            <a:xfrm>
              <a:off x="9716590" y="1918367"/>
              <a:ext cx="739066" cy="1654650"/>
              <a:chOff x="1557908" y="1844823"/>
              <a:chExt cx="1008112" cy="1812433"/>
            </a:xfrm>
          </p:grpSpPr>
          <p:sp>
            <p:nvSpPr>
              <p:cNvPr id="42" name="矩形 41"/>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43" name="矩形 42"/>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44" name="矩形 43"/>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45" name="矩形 44"/>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39" name="矩形 38"/>
            <p:cNvSpPr/>
            <p:nvPr/>
          </p:nvSpPr>
          <p:spPr>
            <a:xfrm>
              <a:off x="8078408" y="1594989"/>
              <a:ext cx="2377248"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抛光</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54" name="箭头: 右 53"/>
          <p:cNvSpPr/>
          <p:nvPr/>
        </p:nvSpPr>
        <p:spPr>
          <a:xfrm>
            <a:off x="2397548" y="2794262"/>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5" name="箭头: 右 54"/>
          <p:cNvSpPr/>
          <p:nvPr/>
        </p:nvSpPr>
        <p:spPr>
          <a:xfrm>
            <a:off x="5978455" y="2778833"/>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6" name="箭头: 右 55"/>
          <p:cNvSpPr/>
          <p:nvPr/>
        </p:nvSpPr>
        <p:spPr>
          <a:xfrm>
            <a:off x="9135420" y="2786847"/>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7" name="箭头: 右 56"/>
          <p:cNvSpPr/>
          <p:nvPr/>
        </p:nvSpPr>
        <p:spPr>
          <a:xfrm rot="10800000">
            <a:off x="8971183" y="4963863"/>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8" name="箭头: 右 57"/>
          <p:cNvSpPr/>
          <p:nvPr/>
        </p:nvSpPr>
        <p:spPr>
          <a:xfrm rot="10800000">
            <a:off x="6195143" y="4963863"/>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9" name="文本框 58"/>
          <p:cNvSpPr txBox="1"/>
          <p:nvPr/>
        </p:nvSpPr>
        <p:spPr>
          <a:xfrm>
            <a:off x="1249212" y="3741832"/>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&lt;10%</a:t>
            </a:r>
            <a:endParaRPr lang="en-US" sz="1400" b="1" dirty="0">
              <a:solidFill>
                <a:srgbClr val="E10000"/>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6278571" y="1955999"/>
            <a:ext cx="2808031" cy="2085862"/>
            <a:chOff x="3060361" y="1594989"/>
            <a:chExt cx="3261699" cy="2086405"/>
          </a:xfrm>
        </p:grpSpPr>
        <p:grpSp>
          <p:nvGrpSpPr>
            <p:cNvPr id="61" name="组合 60"/>
            <p:cNvGrpSpPr/>
            <p:nvPr/>
          </p:nvGrpSpPr>
          <p:grpSpPr>
            <a:xfrm>
              <a:off x="3060361" y="1594989"/>
              <a:ext cx="3261699" cy="1794539"/>
              <a:chOff x="2895915" y="1594989"/>
              <a:chExt cx="3261699" cy="2014553"/>
            </a:xfrm>
          </p:grpSpPr>
          <p:grpSp>
            <p:nvGrpSpPr>
              <p:cNvPr id="63" name="组合 62"/>
              <p:cNvGrpSpPr/>
              <p:nvPr/>
            </p:nvGrpSpPr>
            <p:grpSpPr>
              <a:xfrm>
                <a:off x="2895915" y="1918367"/>
                <a:ext cx="739066" cy="1691175"/>
                <a:chOff x="1557908" y="1844823"/>
                <a:chExt cx="1008112" cy="1852441"/>
              </a:xfrm>
            </p:grpSpPr>
            <p:sp>
              <p:nvSpPr>
                <p:cNvPr id="80" name="矩形 79"/>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涂胶</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81" name="矩形 80"/>
                <p:cNvSpPr/>
                <p:nvPr/>
              </p:nvSpPr>
              <p:spPr>
                <a:xfrm>
                  <a:off x="1629916" y="2189387"/>
                  <a:ext cx="864096" cy="519241"/>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涂胶</a:t>
                  </a:r>
                  <a:r>
                    <a:rPr lang="en-US" altLang="zh-CN" sz="800" b="1">
                      <a:solidFill>
                        <a:srgbClr val="E10000"/>
                      </a:solidFill>
                      <a:latin typeface="微软雅黑" panose="020B0503020204020204" pitchFamily="34" charset="-122"/>
                      <a:ea typeface="微软雅黑" panose="020B0503020204020204" pitchFamily="34" charset="-122"/>
                    </a:rPr>
                    <a:t>/</a:t>
                  </a:r>
                  <a:r>
                    <a:rPr lang="zh-CN" altLang="en-US" sz="800" b="1">
                      <a:solidFill>
                        <a:srgbClr val="E10000"/>
                      </a:solidFill>
                      <a:latin typeface="微软雅黑" panose="020B0503020204020204" pitchFamily="34" charset="-122"/>
                      <a:ea typeface="微软雅黑" panose="020B0503020204020204" pitchFamily="34" charset="-122"/>
                    </a:rPr>
                    <a:t>显影</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82" name="矩形 81"/>
                <p:cNvSpPr/>
                <p:nvPr/>
              </p:nvSpPr>
              <p:spPr>
                <a:xfrm>
                  <a:off x="1557908" y="2635376"/>
                  <a:ext cx="1008112" cy="106188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芯源微</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ED7D31"/>
                      </a:solidFill>
                      <a:latin typeface="微软雅黑" panose="020B0503020204020204" pitchFamily="34" charset="-122"/>
                      <a:ea typeface="微软雅黑" panose="020B0503020204020204" pitchFamily="34" charset="-122"/>
                    </a:rPr>
                    <a:t>亿力鑫</a:t>
                  </a:r>
                  <a:endParaRPr lang="en-US" altLang="zh-CN" sz="800" b="1" dirty="0">
                    <a:solidFill>
                      <a:srgbClr val="ED7D31"/>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TEL</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99CCFF"/>
                      </a:solidFill>
                      <a:latin typeface="微软雅黑" panose="020B0503020204020204" pitchFamily="34" charset="-122"/>
                      <a:ea typeface="微软雅黑" panose="020B0503020204020204" pitchFamily="34" charset="-122"/>
                    </a:rPr>
                    <a:t>苏斯微</a:t>
                  </a:r>
                  <a:endParaRPr lang="zh-CN" altLang="en-US" sz="800" b="1" dirty="0">
                    <a:solidFill>
                      <a:srgbClr val="99CCFF"/>
                    </a:solidFill>
                    <a:latin typeface="微软雅黑" panose="020B0503020204020204" pitchFamily="34" charset="-122"/>
                    <a:ea typeface="微软雅黑" panose="020B0503020204020204" pitchFamily="34" charset="-122"/>
                  </a:endParaRPr>
                </a:p>
              </p:txBody>
            </p:sp>
            <p:sp>
              <p:nvSpPr>
                <p:cNvPr id="83" name="矩形 82"/>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64" name="组合 63"/>
              <p:cNvGrpSpPr/>
              <p:nvPr/>
            </p:nvGrpSpPr>
            <p:grpSpPr>
              <a:xfrm>
                <a:off x="3761987" y="1918367"/>
                <a:ext cx="701275" cy="1654650"/>
                <a:chOff x="1557908" y="1844823"/>
                <a:chExt cx="1008112" cy="1812433"/>
              </a:xfrm>
            </p:grpSpPr>
            <p:sp>
              <p:nvSpPr>
                <p:cNvPr id="76" name="矩形 7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测量</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7" name="矩形 76"/>
                <p:cNvSpPr/>
                <p:nvPr/>
              </p:nvSpPr>
              <p:spPr>
                <a:xfrm>
                  <a:off x="1629916" y="2189388"/>
                  <a:ext cx="864096" cy="276210"/>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CD SEM</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8" name="矩形 77"/>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睿励科学</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KLA</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日立国际</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Camtek</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79" name="矩形 78"/>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65" name="组合 64"/>
              <p:cNvGrpSpPr/>
              <p:nvPr/>
            </p:nvGrpSpPr>
            <p:grpSpPr>
              <a:xfrm>
                <a:off x="4534499" y="1918367"/>
                <a:ext cx="820547" cy="1691174"/>
                <a:chOff x="1477737" y="1844823"/>
                <a:chExt cx="1179570" cy="1852440"/>
              </a:xfrm>
            </p:grpSpPr>
            <p:sp>
              <p:nvSpPr>
                <p:cNvPr id="72" name="矩形 71"/>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光刻</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3" name="矩形 72"/>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光刻机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4" name="矩形 73"/>
                <p:cNvSpPr/>
                <p:nvPr/>
              </p:nvSpPr>
              <p:spPr>
                <a:xfrm>
                  <a:off x="1477737" y="2586300"/>
                  <a:ext cx="1179570" cy="111096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上海微电子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尼康</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佳能</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99CCFF"/>
                      </a:solidFill>
                      <a:latin typeface="微软雅黑" panose="020B0503020204020204" pitchFamily="34" charset="-122"/>
                      <a:ea typeface="微软雅黑" panose="020B0503020204020204" pitchFamily="34" charset="-122"/>
                    </a:rPr>
                    <a:t>荷兰</a:t>
                  </a:r>
                  <a:r>
                    <a:rPr lang="en-US" altLang="zh-CN" sz="800" b="1" dirty="0">
                      <a:solidFill>
                        <a:srgbClr val="99CCFF"/>
                      </a:solidFill>
                      <a:latin typeface="微软雅黑" panose="020B0503020204020204" pitchFamily="34" charset="-122"/>
                      <a:ea typeface="微软雅黑" panose="020B0503020204020204" pitchFamily="34" charset="-122"/>
                    </a:rPr>
                    <a:t>ASML</a:t>
                  </a:r>
                  <a:endParaRPr lang="en-US" altLang="zh-CN" sz="800" b="1" dirty="0">
                    <a:solidFill>
                      <a:srgbClr val="99CCFF"/>
                    </a:solidFill>
                    <a:latin typeface="微软雅黑" panose="020B0503020204020204" pitchFamily="34" charset="-122"/>
                    <a:ea typeface="微软雅黑" panose="020B0503020204020204" pitchFamily="34" charset="-122"/>
                  </a:endParaRPr>
                </a:p>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75" name="矩形 74"/>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66" name="组合 65"/>
              <p:cNvGrpSpPr/>
              <p:nvPr/>
            </p:nvGrpSpPr>
            <p:grpSpPr>
              <a:xfrm>
                <a:off x="5418548" y="1918367"/>
                <a:ext cx="739066" cy="1654650"/>
                <a:chOff x="1557908" y="1844823"/>
                <a:chExt cx="1008112" cy="1812433"/>
              </a:xfrm>
            </p:grpSpPr>
            <p:sp>
              <p:nvSpPr>
                <p:cNvPr id="68" name="矩形 6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显影</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69" name="矩形 68"/>
                <p:cNvSpPr/>
                <p:nvPr/>
              </p:nvSpPr>
              <p:spPr>
                <a:xfrm>
                  <a:off x="1629916" y="2189387"/>
                  <a:ext cx="864096" cy="519241"/>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涂胶</a:t>
                  </a:r>
                  <a:r>
                    <a:rPr lang="en-US" altLang="zh-CN" sz="800" b="1">
                      <a:solidFill>
                        <a:srgbClr val="E10000"/>
                      </a:solidFill>
                      <a:latin typeface="微软雅黑" panose="020B0503020204020204" pitchFamily="34" charset="-122"/>
                      <a:ea typeface="微软雅黑" panose="020B0503020204020204" pitchFamily="34" charset="-122"/>
                    </a:rPr>
                    <a:t>/</a:t>
                  </a:r>
                  <a:r>
                    <a:rPr lang="zh-CN" altLang="en-US" sz="800" b="1">
                      <a:solidFill>
                        <a:srgbClr val="E10000"/>
                      </a:solidFill>
                      <a:latin typeface="微软雅黑" panose="020B0503020204020204" pitchFamily="34" charset="-122"/>
                      <a:ea typeface="微软雅黑" panose="020B0503020204020204" pitchFamily="34" charset="-122"/>
                    </a:rPr>
                    <a:t>显影</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0" name="矩形 69"/>
                <p:cNvSpPr/>
                <p:nvPr/>
              </p:nvSpPr>
              <p:spPr>
                <a:xfrm>
                  <a:off x="1557908" y="2708628"/>
                  <a:ext cx="1008112" cy="878135"/>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芯源微</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ED7D31"/>
                      </a:solidFill>
                      <a:latin typeface="微软雅黑" panose="020B0503020204020204" pitchFamily="34" charset="-122"/>
                      <a:ea typeface="微软雅黑" panose="020B0503020204020204" pitchFamily="34" charset="-122"/>
                    </a:rPr>
                    <a:t>亿力鑫</a:t>
                  </a:r>
                  <a:endParaRPr lang="en-US" altLang="zh-CN" sz="800" b="1" dirty="0">
                    <a:solidFill>
                      <a:srgbClr val="ED7D31"/>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TEL</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99CCFF"/>
                      </a:solidFill>
                      <a:latin typeface="微软雅黑" panose="020B0503020204020204" pitchFamily="34" charset="-122"/>
                      <a:ea typeface="微软雅黑" panose="020B0503020204020204" pitchFamily="34" charset="-122"/>
                    </a:rPr>
                    <a:t>苏斯微</a:t>
                  </a:r>
                  <a:endParaRPr lang="zh-CN" altLang="en-US" sz="800" b="1" dirty="0">
                    <a:solidFill>
                      <a:srgbClr val="99CCFF"/>
                    </a:solidFill>
                    <a:latin typeface="微软雅黑" panose="020B0503020204020204" pitchFamily="34" charset="-122"/>
                    <a:ea typeface="微软雅黑" panose="020B0503020204020204" pitchFamily="34" charset="-122"/>
                  </a:endParaRPr>
                </a:p>
              </p:txBody>
            </p:sp>
            <p:sp>
              <p:nvSpPr>
                <p:cNvPr id="71" name="矩形 70"/>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67" name="矩形 66"/>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光刻</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62" name="文本框 61"/>
            <p:cNvSpPr txBox="1"/>
            <p:nvPr/>
          </p:nvSpPr>
          <p:spPr>
            <a:xfrm>
              <a:off x="4728279" y="3373617"/>
              <a:ext cx="953811"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&lt;10%</a:t>
              </a:r>
              <a:endParaRPr lang="en-US" sz="1400" b="1" dirty="0">
                <a:solidFill>
                  <a:srgbClr val="E10000"/>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9450581" y="1955999"/>
            <a:ext cx="2240443" cy="2085862"/>
            <a:chOff x="6712157" y="1594989"/>
            <a:chExt cx="2377249" cy="2086405"/>
          </a:xfrm>
        </p:grpSpPr>
        <p:grpSp>
          <p:nvGrpSpPr>
            <p:cNvPr id="85" name="组合 84"/>
            <p:cNvGrpSpPr/>
            <p:nvPr/>
          </p:nvGrpSpPr>
          <p:grpSpPr>
            <a:xfrm>
              <a:off x="6712157" y="1594989"/>
              <a:ext cx="2377249" cy="1762003"/>
              <a:chOff x="8078408" y="1594989"/>
              <a:chExt cx="2377249" cy="1978028"/>
            </a:xfrm>
          </p:grpSpPr>
          <p:grpSp>
            <p:nvGrpSpPr>
              <p:cNvPr id="87" name="组合 86"/>
              <p:cNvGrpSpPr/>
              <p:nvPr/>
            </p:nvGrpSpPr>
            <p:grpSpPr>
              <a:xfrm>
                <a:off x="8078408" y="1918367"/>
                <a:ext cx="739066" cy="1654650"/>
                <a:chOff x="1557908" y="1844823"/>
                <a:chExt cx="1008112" cy="1812433"/>
              </a:xfrm>
            </p:grpSpPr>
            <p:sp>
              <p:nvSpPr>
                <p:cNvPr id="99" name="矩形 9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刻蚀</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00" name="矩形 99"/>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刻蚀设备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01" name="矩形 100"/>
                <p:cNvSpPr/>
                <p:nvPr/>
              </p:nvSpPr>
              <p:spPr>
                <a:xfrm>
                  <a:off x="1557908" y="2469766"/>
                  <a:ext cx="1008112" cy="111699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中微公司</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日立国际</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02" name="矩形 101"/>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88" name="组合 87"/>
              <p:cNvGrpSpPr/>
              <p:nvPr/>
            </p:nvGrpSpPr>
            <p:grpSpPr>
              <a:xfrm>
                <a:off x="8897499" y="1918367"/>
                <a:ext cx="739066" cy="1654650"/>
                <a:chOff x="1557908" y="1844823"/>
                <a:chExt cx="1008112" cy="1812433"/>
              </a:xfrm>
            </p:grpSpPr>
            <p:sp>
              <p:nvSpPr>
                <p:cNvPr id="95" name="矩形 9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去胶</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96" name="矩形 95"/>
                <p:cNvSpPr/>
                <p:nvPr/>
              </p:nvSpPr>
              <p:spPr>
                <a:xfrm>
                  <a:off x="1629917" y="2189387"/>
                  <a:ext cx="864096" cy="445989"/>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等离子去胶机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97" name="矩形 96"/>
                <p:cNvSpPr/>
                <p:nvPr/>
              </p:nvSpPr>
              <p:spPr>
                <a:xfrm>
                  <a:off x="1557908" y="2851401"/>
                  <a:ext cx="1008112" cy="73536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98" name="矩形 97"/>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89" name="组合 88"/>
              <p:cNvGrpSpPr/>
              <p:nvPr/>
            </p:nvGrpSpPr>
            <p:grpSpPr>
              <a:xfrm>
                <a:off x="9716590" y="1918367"/>
                <a:ext cx="739066" cy="1654650"/>
                <a:chOff x="1557908" y="1844823"/>
                <a:chExt cx="1008112" cy="1812433"/>
              </a:xfrm>
            </p:grpSpPr>
            <p:sp>
              <p:nvSpPr>
                <p:cNvPr id="91" name="矩形 90"/>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92" name="矩形 91"/>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93" name="矩形 92"/>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94" name="矩形 93"/>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90" name="矩形 89"/>
              <p:cNvSpPr/>
              <p:nvPr/>
            </p:nvSpPr>
            <p:spPr>
              <a:xfrm>
                <a:off x="8078409" y="1594989"/>
                <a:ext cx="2377248"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刻蚀</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86" name="文本框 85"/>
            <p:cNvSpPr txBox="1"/>
            <p:nvPr/>
          </p:nvSpPr>
          <p:spPr>
            <a:xfrm>
              <a:off x="6784511" y="3373617"/>
              <a:ext cx="812113"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&lt;5%</a:t>
              </a:r>
              <a:endParaRPr lang="en-US" sz="1400" b="1" dirty="0">
                <a:solidFill>
                  <a:srgbClr val="E10000"/>
                </a:solidFill>
                <a:latin typeface="微软雅黑" panose="020B0503020204020204" pitchFamily="34" charset="-122"/>
                <a:ea typeface="微软雅黑" panose="020B0503020204020204" pitchFamily="34" charset="-122"/>
              </a:endParaRPr>
            </a:p>
          </p:txBody>
        </p:sp>
      </p:grpSp>
      <p:sp>
        <p:nvSpPr>
          <p:cNvPr id="103" name="箭头: 右 102"/>
          <p:cNvSpPr/>
          <p:nvPr/>
        </p:nvSpPr>
        <p:spPr>
          <a:xfrm rot="5400000">
            <a:off x="10370592" y="3798027"/>
            <a:ext cx="209091" cy="165218"/>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grpSp>
        <p:nvGrpSpPr>
          <p:cNvPr id="104" name="组合 103"/>
          <p:cNvGrpSpPr/>
          <p:nvPr/>
        </p:nvGrpSpPr>
        <p:grpSpPr>
          <a:xfrm>
            <a:off x="9302478" y="4032268"/>
            <a:ext cx="2384743" cy="2085862"/>
            <a:chOff x="9389870" y="1594989"/>
            <a:chExt cx="2377248" cy="2086405"/>
          </a:xfrm>
        </p:grpSpPr>
        <p:grpSp>
          <p:nvGrpSpPr>
            <p:cNvPr id="105" name="组合 104"/>
            <p:cNvGrpSpPr/>
            <p:nvPr/>
          </p:nvGrpSpPr>
          <p:grpSpPr>
            <a:xfrm>
              <a:off x="9389870" y="1594989"/>
              <a:ext cx="2377248" cy="1762003"/>
              <a:chOff x="8078408" y="1594989"/>
              <a:chExt cx="2377248" cy="1978028"/>
            </a:xfrm>
          </p:grpSpPr>
          <p:grpSp>
            <p:nvGrpSpPr>
              <p:cNvPr id="107" name="组合 106"/>
              <p:cNvGrpSpPr/>
              <p:nvPr/>
            </p:nvGrpSpPr>
            <p:grpSpPr>
              <a:xfrm>
                <a:off x="8078408" y="1918367"/>
                <a:ext cx="739066" cy="1654650"/>
                <a:chOff x="1557908" y="1844823"/>
                <a:chExt cx="1008112" cy="1812433"/>
              </a:xfrm>
            </p:grpSpPr>
            <p:sp>
              <p:nvSpPr>
                <p:cNvPr id="119" name="矩形 11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离子注入</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20" name="矩形 119"/>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700" b="1" dirty="0">
                      <a:solidFill>
                        <a:srgbClr val="E10000"/>
                      </a:solidFill>
                      <a:latin typeface="微软雅黑" panose="020B0503020204020204" pitchFamily="34" charset="-122"/>
                      <a:ea typeface="微软雅黑" panose="020B0503020204020204" pitchFamily="34" charset="-122"/>
                    </a:rPr>
                    <a:t>离子注入机</a:t>
                  </a:r>
                  <a:endParaRPr lang="en-US" sz="700" b="1" dirty="0">
                    <a:solidFill>
                      <a:srgbClr val="E10000"/>
                    </a:solidFill>
                    <a:latin typeface="微软雅黑" panose="020B0503020204020204" pitchFamily="34" charset="-122"/>
                    <a:ea typeface="微软雅黑" panose="020B0503020204020204" pitchFamily="34" charset="-122"/>
                  </a:endParaRPr>
                </a:p>
              </p:txBody>
            </p:sp>
            <p:sp>
              <p:nvSpPr>
                <p:cNvPr id="121" name="矩形 120"/>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凯世通</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中科信</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Axcelies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住友重工</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22" name="矩形 121"/>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08" name="组合 107"/>
              <p:cNvGrpSpPr/>
              <p:nvPr/>
            </p:nvGrpSpPr>
            <p:grpSpPr>
              <a:xfrm>
                <a:off x="8897499" y="1918367"/>
                <a:ext cx="739066" cy="1654650"/>
                <a:chOff x="1557908" y="1844823"/>
                <a:chExt cx="1008112" cy="1812433"/>
              </a:xfrm>
            </p:grpSpPr>
            <p:sp>
              <p:nvSpPr>
                <p:cNvPr id="115" name="矩形 11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去胶</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16" name="矩形 115"/>
                <p:cNvSpPr/>
                <p:nvPr/>
              </p:nvSpPr>
              <p:spPr>
                <a:xfrm>
                  <a:off x="1629917" y="2189387"/>
                  <a:ext cx="864096" cy="445989"/>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等离子去胶机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17" name="矩形 116"/>
                <p:cNvSpPr/>
                <p:nvPr/>
              </p:nvSpPr>
              <p:spPr>
                <a:xfrm>
                  <a:off x="1557908" y="2851401"/>
                  <a:ext cx="1008112" cy="73536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118" name="矩形 117"/>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09" name="组合 108"/>
              <p:cNvGrpSpPr/>
              <p:nvPr/>
            </p:nvGrpSpPr>
            <p:grpSpPr>
              <a:xfrm>
                <a:off x="9716590" y="1918367"/>
                <a:ext cx="739066" cy="1654650"/>
                <a:chOff x="1557908" y="1844823"/>
                <a:chExt cx="1008112" cy="1812433"/>
              </a:xfrm>
            </p:grpSpPr>
            <p:sp>
              <p:nvSpPr>
                <p:cNvPr id="111" name="矩形 110"/>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12" name="矩形 111"/>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13" name="矩形 112"/>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14" name="矩形 113"/>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10" name="矩形 109"/>
              <p:cNvSpPr/>
              <p:nvPr/>
            </p:nvSpPr>
            <p:spPr>
              <a:xfrm>
                <a:off x="8078408" y="1594989"/>
                <a:ext cx="2377248"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离子注入</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06" name="文本框 105"/>
            <p:cNvSpPr txBox="1"/>
            <p:nvPr/>
          </p:nvSpPr>
          <p:spPr>
            <a:xfrm>
              <a:off x="9425698" y="3373617"/>
              <a:ext cx="812113"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10</a:t>
              </a:r>
              <a:r>
                <a:rPr lang="en-US" sz="1400" b="1" dirty="0">
                  <a:solidFill>
                    <a:srgbClr val="E10000"/>
                  </a:solidFill>
                  <a:latin typeface="微软雅黑" panose="020B0503020204020204" pitchFamily="34" charset="-122"/>
                  <a:ea typeface="微软雅黑" panose="020B0503020204020204" pitchFamily="34" charset="-122"/>
                </a:rPr>
                <a:t>%</a:t>
              </a:r>
              <a:endParaRPr lang="en-US" sz="1400" b="1" dirty="0">
                <a:solidFill>
                  <a:srgbClr val="E10000"/>
                </a:solidFill>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2832899" y="4056740"/>
            <a:ext cx="3307002" cy="2117726"/>
            <a:chOff x="2120736" y="3688608"/>
            <a:chExt cx="3307863" cy="2118278"/>
          </a:xfrm>
        </p:grpSpPr>
        <p:grpSp>
          <p:nvGrpSpPr>
            <p:cNvPr id="124" name="组合 123"/>
            <p:cNvGrpSpPr/>
            <p:nvPr/>
          </p:nvGrpSpPr>
          <p:grpSpPr>
            <a:xfrm>
              <a:off x="2120736" y="3688608"/>
              <a:ext cx="3307863" cy="1804081"/>
              <a:chOff x="2895915" y="1594989"/>
              <a:chExt cx="3261699" cy="2025265"/>
            </a:xfrm>
          </p:grpSpPr>
          <p:grpSp>
            <p:nvGrpSpPr>
              <p:cNvPr id="126" name="组合 125"/>
              <p:cNvGrpSpPr/>
              <p:nvPr/>
            </p:nvGrpSpPr>
            <p:grpSpPr>
              <a:xfrm>
                <a:off x="2895915" y="1918367"/>
                <a:ext cx="739066" cy="1654650"/>
                <a:chOff x="1557908" y="1844823"/>
                <a:chExt cx="1008112" cy="1812433"/>
              </a:xfrm>
            </p:grpSpPr>
            <p:sp>
              <p:nvSpPr>
                <p:cNvPr id="144" name="矩形 143"/>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CVD</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45" name="矩形 144"/>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MOCVD</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46" name="矩形 145"/>
                <p:cNvSpPr/>
                <p:nvPr/>
              </p:nvSpPr>
              <p:spPr>
                <a:xfrm>
                  <a:off x="1557908" y="2635376"/>
                  <a:ext cx="1008112" cy="95138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沈阳拓荆</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Proto Flex</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47" name="矩形 146"/>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27" name="组合 126"/>
              <p:cNvGrpSpPr/>
              <p:nvPr/>
            </p:nvGrpSpPr>
            <p:grpSpPr>
              <a:xfrm>
                <a:off x="3761987" y="1918367"/>
                <a:ext cx="1600390" cy="1701887"/>
                <a:chOff x="1557908" y="1844823"/>
                <a:chExt cx="2300627" cy="1864174"/>
              </a:xfrm>
            </p:grpSpPr>
            <p:sp>
              <p:nvSpPr>
                <p:cNvPr id="139" name="矩形 13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PVD</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40" name="矩形 139"/>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700" b="1" dirty="0">
                      <a:solidFill>
                        <a:srgbClr val="E10000"/>
                      </a:solidFill>
                      <a:latin typeface="微软雅黑" panose="020B0503020204020204" pitchFamily="34" charset="-122"/>
                      <a:ea typeface="微软雅黑" panose="020B0503020204020204" pitchFamily="34" charset="-122"/>
                    </a:rPr>
                    <a:t>PVD</a:t>
                  </a:r>
                  <a:r>
                    <a:rPr lang="zh-CN" altLang="en-US" sz="700" b="1" dirty="0">
                      <a:solidFill>
                        <a:srgbClr val="E10000"/>
                      </a:solidFill>
                      <a:latin typeface="微软雅黑" panose="020B0503020204020204" pitchFamily="34" charset="-122"/>
                      <a:ea typeface="微软雅黑" panose="020B0503020204020204" pitchFamily="34" charset="-122"/>
                    </a:rPr>
                    <a:t>设备</a:t>
                  </a:r>
                  <a:endParaRPr lang="en-US" sz="700" b="1" dirty="0">
                    <a:solidFill>
                      <a:srgbClr val="E10000"/>
                    </a:solidFill>
                    <a:latin typeface="微软雅黑" panose="020B0503020204020204" pitchFamily="34" charset="-122"/>
                    <a:ea typeface="微软雅黑" panose="020B0503020204020204" pitchFamily="34" charset="-122"/>
                  </a:endParaRPr>
                </a:p>
              </p:txBody>
            </p:sp>
            <p:sp>
              <p:nvSpPr>
                <p:cNvPr id="141" name="矩形 140"/>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沈阳科仪</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成都南光</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Evatec</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Ulvac</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42" name="矩形 141"/>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143" name="矩形 142"/>
                <p:cNvSpPr/>
                <p:nvPr/>
              </p:nvSpPr>
              <p:spPr>
                <a:xfrm>
                  <a:off x="2667848" y="2229636"/>
                  <a:ext cx="1190687" cy="14793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上海新阳</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沈阳芯源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grpSp>
            <p:nvGrpSpPr>
              <p:cNvPr id="128" name="组合 127"/>
              <p:cNvGrpSpPr/>
              <p:nvPr/>
            </p:nvGrpSpPr>
            <p:grpSpPr>
              <a:xfrm>
                <a:off x="4590268" y="1918367"/>
                <a:ext cx="701275" cy="1654650"/>
                <a:chOff x="1557908" y="1844823"/>
                <a:chExt cx="1008112" cy="1812433"/>
              </a:xfrm>
            </p:grpSpPr>
            <p:sp>
              <p:nvSpPr>
                <p:cNvPr id="135" name="矩形 13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电镀</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36" name="矩形 135"/>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电镀设备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37" name="矩形 136"/>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138" name="矩形 137"/>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29" name="组合 128"/>
              <p:cNvGrpSpPr/>
              <p:nvPr/>
            </p:nvGrpSpPr>
            <p:grpSpPr>
              <a:xfrm>
                <a:off x="5418548" y="1918367"/>
                <a:ext cx="739066" cy="1654650"/>
                <a:chOff x="1557908" y="1844823"/>
                <a:chExt cx="1008112" cy="1812433"/>
              </a:xfrm>
            </p:grpSpPr>
            <p:sp>
              <p:nvSpPr>
                <p:cNvPr id="131" name="矩形 130"/>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32" name="矩形 131"/>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33" name="矩形 132"/>
                <p:cNvSpPr/>
                <p:nvPr/>
              </p:nvSpPr>
              <p:spPr>
                <a:xfrm>
                  <a:off x="1557908" y="2410203"/>
                  <a:ext cx="1008112" cy="12470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34" name="矩形 133"/>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30" name="矩形 129"/>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金属化</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25" name="文本框 124"/>
            <p:cNvSpPr txBox="1"/>
            <p:nvPr/>
          </p:nvSpPr>
          <p:spPr>
            <a:xfrm>
              <a:off x="2467147" y="5499109"/>
              <a:ext cx="1429081"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10~15%</a:t>
              </a:r>
              <a:endParaRPr lang="en-US" sz="1400" b="1" dirty="0">
                <a:solidFill>
                  <a:srgbClr val="E10000"/>
                </a:solidFill>
                <a:latin typeface="微软雅黑" panose="020B0503020204020204" pitchFamily="34" charset="-122"/>
                <a:ea typeface="微软雅黑" panose="020B0503020204020204" pitchFamily="34" charset="-122"/>
              </a:endParaRPr>
            </a:p>
          </p:txBody>
        </p:sp>
      </p:grpSp>
      <p:grpSp>
        <p:nvGrpSpPr>
          <p:cNvPr id="148" name="组合 147"/>
          <p:cNvGrpSpPr/>
          <p:nvPr/>
        </p:nvGrpSpPr>
        <p:grpSpPr>
          <a:xfrm>
            <a:off x="2710917" y="1957698"/>
            <a:ext cx="3201032" cy="2110178"/>
            <a:chOff x="8170965" y="3696158"/>
            <a:chExt cx="3599148" cy="2110728"/>
          </a:xfrm>
        </p:grpSpPr>
        <p:grpSp>
          <p:nvGrpSpPr>
            <p:cNvPr id="149" name="组合 148"/>
            <p:cNvGrpSpPr/>
            <p:nvPr/>
          </p:nvGrpSpPr>
          <p:grpSpPr>
            <a:xfrm>
              <a:off x="8170965" y="3696158"/>
              <a:ext cx="3599148" cy="1767972"/>
              <a:chOff x="2895915" y="1594989"/>
              <a:chExt cx="3261699" cy="1984728"/>
            </a:xfrm>
          </p:grpSpPr>
          <p:grpSp>
            <p:nvGrpSpPr>
              <p:cNvPr id="151" name="组合 150"/>
              <p:cNvGrpSpPr/>
              <p:nvPr/>
            </p:nvGrpSpPr>
            <p:grpSpPr>
              <a:xfrm>
                <a:off x="2895915" y="1918366"/>
                <a:ext cx="764990" cy="1661351"/>
                <a:chOff x="1557908" y="1844822"/>
                <a:chExt cx="1043473" cy="1819773"/>
              </a:xfrm>
            </p:grpSpPr>
            <p:sp>
              <p:nvSpPr>
                <p:cNvPr id="168" name="矩形 16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CVD</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69" name="矩形 168"/>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MOCVD</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70" name="矩形 169"/>
                <p:cNvSpPr/>
                <p:nvPr/>
              </p:nvSpPr>
              <p:spPr>
                <a:xfrm>
                  <a:off x="1593269" y="2573992"/>
                  <a:ext cx="1008112" cy="95138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沈阳拓荆</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Proto Flex</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99CCFF"/>
                      </a:solidFill>
                      <a:latin typeface="微软雅黑" panose="020B0503020204020204" pitchFamily="34" charset="-122"/>
                      <a:ea typeface="微软雅黑" panose="020B0503020204020204" pitchFamily="34" charset="-122"/>
                    </a:rPr>
                    <a:t>荷兰</a:t>
                  </a:r>
                  <a:r>
                    <a:rPr lang="en-US" altLang="zh-CN" sz="800" b="1" dirty="0">
                      <a:solidFill>
                        <a:srgbClr val="99CCFF"/>
                      </a:solidFill>
                      <a:latin typeface="微软雅黑" panose="020B0503020204020204" pitchFamily="34" charset="-122"/>
                      <a:ea typeface="微软雅黑" panose="020B0503020204020204" pitchFamily="34" charset="-122"/>
                    </a:rPr>
                    <a:t>ASML</a:t>
                  </a:r>
                  <a:endParaRPr lang="en-US" altLang="zh-CN" sz="800" b="1" dirty="0">
                    <a:solidFill>
                      <a:srgbClr val="99CCFF"/>
                    </a:solidFill>
                    <a:latin typeface="微软雅黑" panose="020B0503020204020204" pitchFamily="34" charset="-122"/>
                    <a:ea typeface="微软雅黑" panose="020B0503020204020204" pitchFamily="34" charset="-122"/>
                  </a:endParaRPr>
                </a:p>
              </p:txBody>
            </p:sp>
            <p:sp>
              <p:nvSpPr>
                <p:cNvPr id="171" name="矩形 170"/>
                <p:cNvSpPr/>
                <p:nvPr/>
              </p:nvSpPr>
              <p:spPr>
                <a:xfrm>
                  <a:off x="1557908" y="1844822"/>
                  <a:ext cx="1008112" cy="181977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52" name="组合 151"/>
              <p:cNvGrpSpPr/>
              <p:nvPr/>
            </p:nvGrpSpPr>
            <p:grpSpPr>
              <a:xfrm>
                <a:off x="3761718" y="1918366"/>
                <a:ext cx="748798" cy="1652875"/>
                <a:chOff x="1557522" y="1844822"/>
                <a:chExt cx="1076429" cy="1810488"/>
              </a:xfrm>
            </p:grpSpPr>
            <p:sp>
              <p:nvSpPr>
                <p:cNvPr id="164" name="矩形 163"/>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PVD</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65" name="矩形 164"/>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700" b="1" dirty="0">
                      <a:solidFill>
                        <a:srgbClr val="E10000"/>
                      </a:solidFill>
                      <a:latin typeface="微软雅黑" panose="020B0503020204020204" pitchFamily="34" charset="-122"/>
                      <a:ea typeface="微软雅黑" panose="020B0503020204020204" pitchFamily="34" charset="-122"/>
                    </a:rPr>
                    <a:t>PVD</a:t>
                  </a:r>
                  <a:r>
                    <a:rPr lang="zh-CN" altLang="en-US" sz="700" b="1" dirty="0">
                      <a:solidFill>
                        <a:srgbClr val="E10000"/>
                      </a:solidFill>
                      <a:latin typeface="微软雅黑" panose="020B0503020204020204" pitchFamily="34" charset="-122"/>
                      <a:ea typeface="微软雅黑" panose="020B0503020204020204" pitchFamily="34" charset="-122"/>
                    </a:rPr>
                    <a:t>设备</a:t>
                  </a:r>
                  <a:endParaRPr lang="en-US" sz="700" b="1" dirty="0">
                    <a:solidFill>
                      <a:srgbClr val="E10000"/>
                    </a:solidFill>
                    <a:latin typeface="微软雅黑" panose="020B0503020204020204" pitchFamily="34" charset="-122"/>
                    <a:ea typeface="微软雅黑" panose="020B0503020204020204" pitchFamily="34" charset="-122"/>
                  </a:endParaRPr>
                </a:p>
              </p:txBody>
            </p:sp>
            <p:sp>
              <p:nvSpPr>
                <p:cNvPr id="166" name="矩形 165"/>
                <p:cNvSpPr/>
                <p:nvPr/>
              </p:nvSpPr>
              <p:spPr>
                <a:xfrm>
                  <a:off x="1557522" y="2592429"/>
                  <a:ext cx="1076429" cy="9296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沈阳科仪</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成都南光</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AMAT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Evatec</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Ulvac</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67" name="矩形 166"/>
                <p:cNvSpPr/>
                <p:nvPr/>
              </p:nvSpPr>
              <p:spPr>
                <a:xfrm>
                  <a:off x="1557909" y="1844822"/>
                  <a:ext cx="1008112" cy="1810488"/>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53" name="组合 152"/>
              <p:cNvGrpSpPr/>
              <p:nvPr/>
            </p:nvGrpSpPr>
            <p:grpSpPr>
              <a:xfrm>
                <a:off x="4590268" y="1918366"/>
                <a:ext cx="701275" cy="1661351"/>
                <a:chOff x="1557908" y="1844822"/>
                <a:chExt cx="1008112" cy="1819773"/>
              </a:xfrm>
            </p:grpSpPr>
            <p:sp>
              <p:nvSpPr>
                <p:cNvPr id="160" name="矩形 159"/>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RTP</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61" name="矩形 160"/>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RTP</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62" name="矩形 161"/>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163" name="矩形 162"/>
                <p:cNvSpPr/>
                <p:nvPr/>
              </p:nvSpPr>
              <p:spPr>
                <a:xfrm>
                  <a:off x="1557908" y="1844822"/>
                  <a:ext cx="1008112" cy="181977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54" name="组合 153"/>
              <p:cNvGrpSpPr/>
              <p:nvPr/>
            </p:nvGrpSpPr>
            <p:grpSpPr>
              <a:xfrm>
                <a:off x="5418548" y="1918367"/>
                <a:ext cx="739066" cy="1654650"/>
                <a:chOff x="1557908" y="1844823"/>
                <a:chExt cx="1008112" cy="1812433"/>
              </a:xfrm>
            </p:grpSpPr>
            <p:sp>
              <p:nvSpPr>
                <p:cNvPr id="156" name="矩形 15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57" name="矩形 156"/>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58" name="矩形 157"/>
                <p:cNvSpPr/>
                <p:nvPr/>
              </p:nvSpPr>
              <p:spPr>
                <a:xfrm>
                  <a:off x="1557908" y="2410203"/>
                  <a:ext cx="1008112" cy="12470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59" name="矩形 158"/>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55" name="矩形 154"/>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薄膜沉积</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50" name="文本框 149"/>
            <p:cNvSpPr txBox="1"/>
            <p:nvPr/>
          </p:nvSpPr>
          <p:spPr>
            <a:xfrm>
              <a:off x="8613008" y="5499109"/>
              <a:ext cx="1429081"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10~15%</a:t>
              </a:r>
              <a:endParaRPr lang="en-US" sz="1400" b="1" dirty="0">
                <a:solidFill>
                  <a:srgbClr val="E10000"/>
                </a:solidFill>
                <a:latin typeface="微软雅黑" panose="020B0503020204020204" pitchFamily="34" charset="-122"/>
                <a:ea typeface="微软雅黑" panose="020B0503020204020204" pitchFamily="34" charset="-122"/>
              </a:endParaRPr>
            </a:p>
          </p:txBody>
        </p:sp>
      </p:grpSp>
      <p:sp>
        <p:nvSpPr>
          <p:cNvPr id="172" name="箭头: 右 171"/>
          <p:cNvSpPr/>
          <p:nvPr/>
        </p:nvSpPr>
        <p:spPr>
          <a:xfrm rot="10800000">
            <a:off x="2517496" y="4963863"/>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173" name="矩形 172"/>
          <p:cNvSpPr/>
          <p:nvPr/>
        </p:nvSpPr>
        <p:spPr>
          <a:xfrm>
            <a:off x="719994" y="4390547"/>
            <a:ext cx="706627" cy="159027"/>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探针</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74" name="矩形 173"/>
          <p:cNvSpPr/>
          <p:nvPr/>
        </p:nvSpPr>
        <p:spPr>
          <a:xfrm>
            <a:off x="719992" y="4586836"/>
            <a:ext cx="706628" cy="19128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探针台</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75" name="矩形 174"/>
          <p:cNvSpPr/>
          <p:nvPr/>
        </p:nvSpPr>
        <p:spPr>
          <a:xfrm>
            <a:off x="727309" y="4843574"/>
            <a:ext cx="706628" cy="898106"/>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精测电子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nvGrpSpPr>
          <p:cNvPr id="176" name="组合 175"/>
          <p:cNvGrpSpPr/>
          <p:nvPr/>
        </p:nvGrpSpPr>
        <p:grpSpPr>
          <a:xfrm>
            <a:off x="645124" y="4055859"/>
            <a:ext cx="1813497" cy="2074961"/>
            <a:chOff x="864114" y="3687726"/>
            <a:chExt cx="1813969" cy="2075501"/>
          </a:xfrm>
        </p:grpSpPr>
        <p:grpSp>
          <p:nvGrpSpPr>
            <p:cNvPr id="177" name="组合 176"/>
            <p:cNvGrpSpPr/>
            <p:nvPr/>
          </p:nvGrpSpPr>
          <p:grpSpPr>
            <a:xfrm>
              <a:off x="864114" y="3687726"/>
              <a:ext cx="1813969" cy="1734056"/>
              <a:chOff x="864114" y="3687726"/>
              <a:chExt cx="1813969" cy="1734056"/>
            </a:xfrm>
          </p:grpSpPr>
          <p:grpSp>
            <p:nvGrpSpPr>
              <p:cNvPr id="179" name="组合 178"/>
              <p:cNvGrpSpPr/>
              <p:nvPr/>
            </p:nvGrpSpPr>
            <p:grpSpPr>
              <a:xfrm>
                <a:off x="864114" y="3687726"/>
                <a:ext cx="1813969" cy="1734056"/>
                <a:chOff x="372054" y="3486147"/>
                <a:chExt cx="2213274" cy="1957609"/>
              </a:xfrm>
            </p:grpSpPr>
            <p:grpSp>
              <p:nvGrpSpPr>
                <p:cNvPr id="181" name="组合 180"/>
                <p:cNvGrpSpPr/>
                <p:nvPr/>
              </p:nvGrpSpPr>
              <p:grpSpPr>
                <a:xfrm>
                  <a:off x="372054" y="3486147"/>
                  <a:ext cx="2213274" cy="1957609"/>
                  <a:chOff x="-415754" y="1559836"/>
                  <a:chExt cx="2378221" cy="2197616"/>
                </a:xfrm>
              </p:grpSpPr>
              <p:grpSp>
                <p:nvGrpSpPr>
                  <p:cNvPr id="183" name="组合 182"/>
                  <p:cNvGrpSpPr/>
                  <p:nvPr/>
                </p:nvGrpSpPr>
                <p:grpSpPr>
                  <a:xfrm>
                    <a:off x="864114" y="1918367"/>
                    <a:ext cx="1098351" cy="1839085"/>
                    <a:chOff x="1522658" y="1844823"/>
                    <a:chExt cx="1457254" cy="2014455"/>
                  </a:xfrm>
                </p:grpSpPr>
                <p:sp>
                  <p:nvSpPr>
                    <p:cNvPr id="185" name="矩形 184"/>
                    <p:cNvSpPr/>
                    <p:nvPr/>
                  </p:nvSpPr>
                  <p:spPr>
                    <a:xfrm>
                      <a:off x="1629916" y="1916833"/>
                      <a:ext cx="122947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测试</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86" name="矩形 185"/>
                    <p:cNvSpPr/>
                    <p:nvPr/>
                  </p:nvSpPr>
                  <p:spPr>
                    <a:xfrm>
                      <a:off x="1629915" y="2189387"/>
                      <a:ext cx="1229477" cy="26560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测试设备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87" name="矩形 186"/>
                    <p:cNvSpPr/>
                    <p:nvPr/>
                  </p:nvSpPr>
                  <p:spPr>
                    <a:xfrm>
                      <a:off x="1522658" y="1844823"/>
                      <a:ext cx="1457254" cy="2014455"/>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84" name="矩形 183"/>
                  <p:cNvSpPr/>
                  <p:nvPr/>
                </p:nvSpPr>
                <p:spPr>
                  <a:xfrm>
                    <a:off x="-415754" y="1559836"/>
                    <a:ext cx="2378221" cy="204463"/>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测试</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82" name="矩形 181"/>
                <p:cNvSpPr/>
                <p:nvPr/>
              </p:nvSpPr>
              <p:spPr>
                <a:xfrm>
                  <a:off x="1642222" y="4366537"/>
                  <a:ext cx="870860" cy="10141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精测电子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sp>
            <p:nvSpPr>
              <p:cNvPr id="180" name="矩形 179"/>
              <p:cNvSpPr/>
              <p:nvPr/>
            </p:nvSpPr>
            <p:spPr>
              <a:xfrm>
                <a:off x="874798" y="3970629"/>
                <a:ext cx="837758" cy="145115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78" name="文本框 177"/>
            <p:cNvSpPr txBox="1"/>
            <p:nvPr/>
          </p:nvSpPr>
          <p:spPr>
            <a:xfrm>
              <a:off x="1434266" y="5455450"/>
              <a:ext cx="812113"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a:t>
              </a:r>
              <a:r>
                <a:rPr lang="en-US" sz="1400" b="1" dirty="0">
                  <a:solidFill>
                    <a:srgbClr val="E10000"/>
                  </a:solidFill>
                  <a:latin typeface="微软雅黑" panose="020B0503020204020204" pitchFamily="34" charset="-122"/>
                  <a:ea typeface="微软雅黑" panose="020B0503020204020204" pitchFamily="34" charset="-122"/>
                </a:rPr>
                <a:t>0%</a:t>
              </a:r>
              <a:endParaRPr lang="en-US" sz="1400" b="1" dirty="0">
                <a:solidFill>
                  <a:srgbClr val="E10000"/>
                </a:solidFill>
                <a:latin typeface="微软雅黑" panose="020B0503020204020204" pitchFamily="34" charset="-122"/>
                <a:ea typeface="微软雅黑" panose="020B0503020204020204" pitchFamily="34" charset="-122"/>
              </a:endParaRPr>
            </a:p>
          </p:txBody>
        </p:sp>
      </p:grpSp>
      <p:sp>
        <p:nvSpPr>
          <p:cNvPr id="189" name="文本框 188"/>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smtClean="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90" y="6491187"/>
            <a:ext cx="2862057"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资料来源：各公司官网，中商产业研究院，长江证券研究所</a:t>
            </a:r>
            <a:endPar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3849" y="381958"/>
            <a:ext cx="6257411"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设备与材料：亟待推进国产化</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8" name="矩形 7"/>
          <p:cNvSpPr/>
          <p:nvPr/>
        </p:nvSpPr>
        <p:spPr>
          <a:xfrm>
            <a:off x="517489" y="1116067"/>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后道工序</a:t>
            </a:r>
            <a:r>
              <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a:t>
            </a: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封装测试</a:t>
            </a:r>
            <a:endPar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grpSp>
        <p:nvGrpSpPr>
          <p:cNvPr id="10" name="组合 9"/>
          <p:cNvGrpSpPr/>
          <p:nvPr/>
        </p:nvGrpSpPr>
        <p:grpSpPr>
          <a:xfrm>
            <a:off x="623229" y="1989217"/>
            <a:ext cx="3167923" cy="1648929"/>
            <a:chOff x="2895915" y="1594989"/>
            <a:chExt cx="3261699" cy="1978028"/>
          </a:xfrm>
        </p:grpSpPr>
        <p:grpSp>
          <p:nvGrpSpPr>
            <p:cNvPr id="11" name="组合 10"/>
            <p:cNvGrpSpPr/>
            <p:nvPr/>
          </p:nvGrpSpPr>
          <p:grpSpPr>
            <a:xfrm>
              <a:off x="2895915" y="1918367"/>
              <a:ext cx="739066" cy="1654650"/>
              <a:chOff x="1557908" y="1844823"/>
              <a:chExt cx="1008112" cy="1812433"/>
            </a:xfrm>
          </p:grpSpPr>
          <p:sp>
            <p:nvSpPr>
              <p:cNvPr id="33" name="矩形 3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34" name="矩形 33"/>
              <p:cNvSpPr/>
              <p:nvPr/>
            </p:nvSpPr>
            <p:spPr>
              <a:xfrm>
                <a:off x="1629915" y="2189388"/>
                <a:ext cx="864096" cy="214286"/>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检测设备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35" name="矩形 34"/>
              <p:cNvSpPr/>
              <p:nvPr/>
            </p:nvSpPr>
            <p:spPr>
              <a:xfrm>
                <a:off x="1557908" y="2443114"/>
                <a:ext cx="1008112" cy="114364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700" b="1" dirty="0">
                    <a:solidFill>
                      <a:srgbClr val="C00000"/>
                    </a:solidFill>
                    <a:latin typeface="微软雅黑" panose="020B0503020204020204" pitchFamily="34" charset="-122"/>
                    <a:ea typeface="微软雅黑" panose="020B0503020204020204" pitchFamily="34" charset="-122"/>
                  </a:rPr>
                  <a:t>长川科技</a:t>
                </a:r>
                <a:endParaRPr lang="en-US" altLang="zh-CN" sz="7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700" b="1" dirty="0">
                    <a:solidFill>
                      <a:srgbClr val="C00000"/>
                    </a:solidFill>
                    <a:latin typeface="微软雅黑" panose="020B0503020204020204" pitchFamily="34" charset="-122"/>
                    <a:ea typeface="微软雅黑" panose="020B0503020204020204" pitchFamily="34" charset="-122"/>
                  </a:rPr>
                  <a:t>华峰测控</a:t>
                </a:r>
                <a:endParaRPr lang="en-US" altLang="zh-CN" sz="7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700" b="1" dirty="0">
                    <a:solidFill>
                      <a:srgbClr val="C00000"/>
                    </a:solidFill>
                    <a:latin typeface="微软雅黑" panose="020B0503020204020204" pitchFamily="34" charset="-122"/>
                    <a:ea typeface="微软雅黑" panose="020B0503020204020204" pitchFamily="34" charset="-122"/>
                  </a:rPr>
                  <a:t>精测电子</a:t>
                </a:r>
                <a:endParaRPr lang="en-US" altLang="zh-CN" sz="7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700" b="1" dirty="0">
                    <a:solidFill>
                      <a:srgbClr val="C00000"/>
                    </a:solidFill>
                    <a:latin typeface="微软雅黑" panose="020B0503020204020204" pitchFamily="34" charset="-122"/>
                    <a:ea typeface="微软雅黑" panose="020B0503020204020204" pitchFamily="34" charset="-122"/>
                  </a:rPr>
                  <a:t>上海中艺</a:t>
                </a:r>
                <a:endParaRPr lang="en-US" altLang="zh-CN" sz="7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700" b="1" dirty="0">
                    <a:solidFill>
                      <a:srgbClr val="FABE78"/>
                    </a:solidFill>
                    <a:latin typeface="微软雅黑" panose="020B0503020204020204" pitchFamily="34" charset="-122"/>
                    <a:ea typeface="微软雅黑" panose="020B0503020204020204" pitchFamily="34" charset="-122"/>
                  </a:rPr>
                  <a:t>泰瑞达</a:t>
                </a:r>
                <a:endParaRPr lang="en-US" altLang="zh-CN" sz="7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700" b="1" dirty="0">
                    <a:solidFill>
                      <a:srgbClr val="FABE78"/>
                    </a:solidFill>
                    <a:latin typeface="微软雅黑" panose="020B0503020204020204" pitchFamily="34" charset="-122"/>
                    <a:ea typeface="微软雅黑" panose="020B0503020204020204" pitchFamily="34" charset="-122"/>
                  </a:rPr>
                  <a:t>Advantest</a:t>
                </a:r>
                <a:endParaRPr lang="en-US" altLang="zh-CN" sz="7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700" b="1" dirty="0">
                    <a:solidFill>
                      <a:srgbClr val="FABE78"/>
                    </a:solidFill>
                    <a:latin typeface="微软雅黑" panose="020B0503020204020204" pitchFamily="34" charset="-122"/>
                    <a:ea typeface="微软雅黑" panose="020B0503020204020204" pitchFamily="34" charset="-122"/>
                  </a:rPr>
                  <a:t>东京电子</a:t>
                </a:r>
                <a:endParaRPr lang="en-US" altLang="zh-CN" sz="700" b="1" dirty="0">
                  <a:solidFill>
                    <a:srgbClr val="FABE78"/>
                  </a:solidFill>
                  <a:latin typeface="微软雅黑" panose="020B0503020204020204" pitchFamily="34" charset="-122"/>
                  <a:ea typeface="微软雅黑" panose="020B0503020204020204" pitchFamily="34" charset="-122"/>
                </a:endParaRPr>
              </a:p>
            </p:txBody>
          </p:sp>
          <p:sp>
            <p:nvSpPr>
              <p:cNvPr id="36" name="矩形 35"/>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2" name="组合 11"/>
            <p:cNvGrpSpPr/>
            <p:nvPr/>
          </p:nvGrpSpPr>
          <p:grpSpPr>
            <a:xfrm>
              <a:off x="3761987" y="1918367"/>
              <a:ext cx="701275" cy="1654650"/>
              <a:chOff x="1557908" y="1844823"/>
              <a:chExt cx="1008112" cy="1812433"/>
            </a:xfrm>
          </p:grpSpPr>
          <p:sp>
            <p:nvSpPr>
              <p:cNvPr id="26" name="矩形 2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贴膜</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贴膜机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28" name="矩形 27"/>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30" name="矩形 29"/>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3" name="组合 12"/>
            <p:cNvGrpSpPr/>
            <p:nvPr/>
          </p:nvGrpSpPr>
          <p:grpSpPr>
            <a:xfrm>
              <a:off x="4553159" y="1918367"/>
              <a:ext cx="775490" cy="1654650"/>
              <a:chOff x="1504563" y="1844823"/>
              <a:chExt cx="1114799" cy="1812433"/>
            </a:xfrm>
          </p:grpSpPr>
          <p:sp>
            <p:nvSpPr>
              <p:cNvPr id="22" name="矩形 21"/>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研磨</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23" name="矩形 22"/>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减薄机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24" name="矩形 23"/>
              <p:cNvSpPr/>
              <p:nvPr/>
            </p:nvSpPr>
            <p:spPr>
              <a:xfrm>
                <a:off x="1504563" y="2475357"/>
                <a:ext cx="1114799"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北京中电科</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大族激光</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DISCO</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OKAMOTO</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99CCFF"/>
                    </a:solidFill>
                    <a:latin typeface="微软雅黑" panose="020B0503020204020204" pitchFamily="34" charset="-122"/>
                    <a:ea typeface="微软雅黑" panose="020B0503020204020204" pitchFamily="34" charset="-122"/>
                  </a:rPr>
                  <a:t>Camtek</a:t>
                </a:r>
                <a:endParaRPr lang="en-US" altLang="zh-CN" sz="800" b="1" dirty="0">
                  <a:solidFill>
                    <a:srgbClr val="99CCFF"/>
                  </a:solidFill>
                  <a:latin typeface="微软雅黑" panose="020B0503020204020204" pitchFamily="34" charset="-122"/>
                  <a:ea typeface="微软雅黑" panose="020B0503020204020204" pitchFamily="34" charset="-122"/>
                </a:endParaRPr>
              </a:p>
            </p:txBody>
          </p:sp>
          <p:sp>
            <p:nvSpPr>
              <p:cNvPr id="25" name="矩形 24"/>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4" name="组合 13"/>
            <p:cNvGrpSpPr/>
            <p:nvPr/>
          </p:nvGrpSpPr>
          <p:grpSpPr>
            <a:xfrm>
              <a:off x="5418548" y="1918367"/>
              <a:ext cx="739066" cy="1654650"/>
              <a:chOff x="1557908" y="1844823"/>
              <a:chExt cx="1008112" cy="1812433"/>
            </a:xfrm>
          </p:grpSpPr>
          <p:sp>
            <p:nvSpPr>
              <p:cNvPr id="16" name="矩形 1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测量</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7" name="矩形 16"/>
              <p:cNvSpPr/>
              <p:nvPr/>
            </p:nvSpPr>
            <p:spPr>
              <a:xfrm>
                <a:off x="1629915" y="2189387"/>
                <a:ext cx="864096" cy="225726"/>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测量仪</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557908" y="2571954"/>
                <a:ext cx="1008112" cy="951386"/>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上海睿励</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KLA</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日立国际</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99CCFF"/>
                    </a:solidFill>
                    <a:latin typeface="微软雅黑" panose="020B0503020204020204" pitchFamily="34" charset="-122"/>
                    <a:ea typeface="微软雅黑" panose="020B0503020204020204" pitchFamily="34" charset="-122"/>
                  </a:rPr>
                  <a:t>Camtek</a:t>
                </a:r>
                <a:endParaRPr lang="zh-CN" altLang="en-US" sz="800" b="1" dirty="0">
                  <a:solidFill>
                    <a:srgbClr val="99CCFF"/>
                  </a:solidFill>
                  <a:latin typeface="微软雅黑" panose="020B0503020204020204" pitchFamily="34" charset="-122"/>
                  <a:ea typeface="微软雅黑" panose="020B0503020204020204" pitchFamily="34" charset="-122"/>
                </a:endParaRPr>
              </a:p>
            </p:txBody>
          </p:sp>
          <p:sp>
            <p:nvSpPr>
              <p:cNvPr id="21" name="矩形 20"/>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5" name="矩形 14"/>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背面减薄</a:t>
              </a:r>
              <a:endParaRPr lang="en-US" sz="1000" b="1" dirty="0">
                <a:solidFill>
                  <a:prstClr val="white"/>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7707569" y="4046378"/>
            <a:ext cx="4080782" cy="1708104"/>
            <a:chOff x="2889030" y="1594989"/>
            <a:chExt cx="4099810" cy="2028350"/>
          </a:xfrm>
        </p:grpSpPr>
        <p:grpSp>
          <p:nvGrpSpPr>
            <p:cNvPr id="38" name="组合 37"/>
            <p:cNvGrpSpPr/>
            <p:nvPr/>
          </p:nvGrpSpPr>
          <p:grpSpPr>
            <a:xfrm>
              <a:off x="2895915" y="1918367"/>
              <a:ext cx="4092925" cy="1683958"/>
              <a:chOff x="1557908" y="1844823"/>
              <a:chExt cx="5582894" cy="1844536"/>
            </a:xfrm>
          </p:grpSpPr>
          <p:sp>
            <p:nvSpPr>
              <p:cNvPr id="55" name="矩形 5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56" name="矩形 55"/>
              <p:cNvSpPr/>
              <p:nvPr/>
            </p:nvSpPr>
            <p:spPr>
              <a:xfrm>
                <a:off x="1629915" y="2189388"/>
                <a:ext cx="864096" cy="220000"/>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57" name="矩形 56"/>
              <p:cNvSpPr/>
              <p:nvPr/>
            </p:nvSpPr>
            <p:spPr>
              <a:xfrm>
                <a:off x="1557908" y="1844823"/>
                <a:ext cx="1008111" cy="1844536"/>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58" name="矩形 57"/>
              <p:cNvSpPr/>
              <p:nvPr/>
            </p:nvSpPr>
            <p:spPr>
              <a:xfrm>
                <a:off x="6204698" y="1916833"/>
                <a:ext cx="864095"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59" name="矩形 58"/>
              <p:cNvSpPr/>
              <p:nvPr/>
            </p:nvSpPr>
            <p:spPr>
              <a:xfrm>
                <a:off x="6204697" y="2189388"/>
                <a:ext cx="864096" cy="3157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X-Ray</a:t>
                </a:r>
                <a:r>
                  <a:rPr lang="zh-CN" altLang="en-US" sz="800" b="1" dirty="0">
                    <a:solidFill>
                      <a:srgbClr val="E10000"/>
                    </a:solidFill>
                    <a:latin typeface="微软雅黑" panose="020B0503020204020204" pitchFamily="34" charset="-122"/>
                    <a:ea typeface="微软雅黑" panose="020B0503020204020204" pitchFamily="34" charset="-122"/>
                  </a:rPr>
                  <a:t>检测设备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60" name="矩形 59"/>
              <p:cNvSpPr/>
              <p:nvPr/>
            </p:nvSpPr>
            <p:spPr>
              <a:xfrm>
                <a:off x="6132691" y="1844823"/>
                <a:ext cx="1008111" cy="1844536"/>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39" name="组合 38"/>
            <p:cNvGrpSpPr/>
            <p:nvPr/>
          </p:nvGrpSpPr>
          <p:grpSpPr>
            <a:xfrm>
              <a:off x="3761987" y="1918367"/>
              <a:ext cx="701275" cy="1683958"/>
              <a:chOff x="1557908" y="1844823"/>
              <a:chExt cx="1008112" cy="1844536"/>
            </a:xfrm>
          </p:grpSpPr>
          <p:sp>
            <p:nvSpPr>
              <p:cNvPr id="52" name="矩形 51"/>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注塑</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53" name="矩形 52"/>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注塑机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54" name="矩形 53"/>
              <p:cNvSpPr/>
              <p:nvPr/>
            </p:nvSpPr>
            <p:spPr>
              <a:xfrm>
                <a:off x="1557908" y="1844823"/>
                <a:ext cx="1008112" cy="1844536"/>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40" name="组合 39"/>
            <p:cNvGrpSpPr/>
            <p:nvPr/>
          </p:nvGrpSpPr>
          <p:grpSpPr>
            <a:xfrm>
              <a:off x="4590268" y="1918367"/>
              <a:ext cx="701275" cy="1683958"/>
              <a:chOff x="1557908" y="1844823"/>
              <a:chExt cx="1008112" cy="1844536"/>
            </a:xfrm>
          </p:grpSpPr>
          <p:sp>
            <p:nvSpPr>
              <p:cNvPr id="48" name="矩形 4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激光打标</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49" name="矩形 48"/>
              <p:cNvSpPr/>
              <p:nvPr/>
            </p:nvSpPr>
            <p:spPr>
              <a:xfrm>
                <a:off x="1629916" y="2189387"/>
                <a:ext cx="864097" cy="36336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激光打标设备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50" name="矩形 49"/>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51" name="矩形 50"/>
              <p:cNvSpPr/>
              <p:nvPr/>
            </p:nvSpPr>
            <p:spPr>
              <a:xfrm>
                <a:off x="1557908" y="1844823"/>
                <a:ext cx="1008112" cy="1844536"/>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41" name="组合 40"/>
            <p:cNvGrpSpPr/>
            <p:nvPr/>
          </p:nvGrpSpPr>
          <p:grpSpPr>
            <a:xfrm>
              <a:off x="2889030" y="1918367"/>
              <a:ext cx="4092925" cy="1704972"/>
              <a:chOff x="-1892444" y="1844823"/>
              <a:chExt cx="5582896" cy="1867553"/>
            </a:xfrm>
          </p:grpSpPr>
          <p:sp>
            <p:nvSpPr>
              <p:cNvPr id="43" name="矩形 4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烘烤</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44" name="矩形 43"/>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烤炉</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45" name="矩形 44"/>
              <p:cNvSpPr/>
              <p:nvPr/>
            </p:nvSpPr>
            <p:spPr>
              <a:xfrm>
                <a:off x="1557908" y="1844823"/>
                <a:ext cx="1008112" cy="1844535"/>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46" name="矩形 45"/>
              <p:cNvSpPr/>
              <p:nvPr/>
            </p:nvSpPr>
            <p:spPr>
              <a:xfrm>
                <a:off x="-1892444" y="2410203"/>
                <a:ext cx="1008112" cy="12470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47" name="矩形 46"/>
              <p:cNvSpPr/>
              <p:nvPr/>
            </p:nvSpPr>
            <p:spPr>
              <a:xfrm>
                <a:off x="2682342" y="2465324"/>
                <a:ext cx="1008110" cy="124705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sp>
          <p:nvSpPr>
            <p:cNvPr id="42" name="矩形 41"/>
            <p:cNvSpPr/>
            <p:nvPr/>
          </p:nvSpPr>
          <p:spPr>
            <a:xfrm>
              <a:off x="2901991" y="1594989"/>
              <a:ext cx="4079965" cy="185106"/>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模塑</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61" name="箭头: 右 60"/>
          <p:cNvSpPr/>
          <p:nvPr/>
        </p:nvSpPr>
        <p:spPr>
          <a:xfrm>
            <a:off x="3842608" y="2669748"/>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62" name="箭头: 右 61"/>
          <p:cNvSpPr/>
          <p:nvPr/>
        </p:nvSpPr>
        <p:spPr>
          <a:xfrm>
            <a:off x="7413180" y="2686250"/>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63" name="箭头: 右 62"/>
          <p:cNvSpPr/>
          <p:nvPr/>
        </p:nvSpPr>
        <p:spPr>
          <a:xfrm rot="5400000">
            <a:off x="10212194" y="3733835"/>
            <a:ext cx="18602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64" name="箭头: 右 63"/>
          <p:cNvSpPr/>
          <p:nvPr/>
        </p:nvSpPr>
        <p:spPr>
          <a:xfrm rot="10800000">
            <a:off x="7403488" y="4748348"/>
            <a:ext cx="251533"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grpSp>
        <p:nvGrpSpPr>
          <p:cNvPr id="65" name="组合 64"/>
          <p:cNvGrpSpPr/>
          <p:nvPr/>
        </p:nvGrpSpPr>
        <p:grpSpPr>
          <a:xfrm>
            <a:off x="4145083" y="1989217"/>
            <a:ext cx="3209703" cy="1648929"/>
            <a:chOff x="4637399" y="1594989"/>
            <a:chExt cx="3261699" cy="1762003"/>
          </a:xfrm>
        </p:grpSpPr>
        <p:grpSp>
          <p:nvGrpSpPr>
            <p:cNvPr id="66" name="组合 65"/>
            <p:cNvGrpSpPr/>
            <p:nvPr/>
          </p:nvGrpSpPr>
          <p:grpSpPr>
            <a:xfrm>
              <a:off x="4637399" y="1594989"/>
              <a:ext cx="3261699" cy="1762003"/>
              <a:chOff x="2895915" y="1594989"/>
              <a:chExt cx="3261699" cy="1978028"/>
            </a:xfrm>
          </p:grpSpPr>
          <p:grpSp>
            <p:nvGrpSpPr>
              <p:cNvPr id="68" name="组合 67"/>
              <p:cNvGrpSpPr/>
              <p:nvPr/>
            </p:nvGrpSpPr>
            <p:grpSpPr>
              <a:xfrm>
                <a:off x="2895915" y="1918367"/>
                <a:ext cx="739066" cy="1654650"/>
                <a:chOff x="1557908" y="1844823"/>
                <a:chExt cx="1008112" cy="1812433"/>
              </a:xfrm>
            </p:grpSpPr>
            <p:sp>
              <p:nvSpPr>
                <p:cNvPr id="85" name="矩形 8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剥膜</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86" name="矩形 85"/>
                <p:cNvSpPr/>
                <p:nvPr/>
              </p:nvSpPr>
              <p:spPr>
                <a:xfrm>
                  <a:off x="1629915" y="2189388"/>
                  <a:ext cx="864096" cy="214286"/>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剥膜机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87" name="矩形 86"/>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69" name="组合 68"/>
              <p:cNvGrpSpPr/>
              <p:nvPr/>
            </p:nvGrpSpPr>
            <p:grpSpPr>
              <a:xfrm>
                <a:off x="3761987" y="1918367"/>
                <a:ext cx="701275" cy="1654650"/>
                <a:chOff x="1557908" y="1844823"/>
                <a:chExt cx="1008112" cy="1812433"/>
              </a:xfrm>
            </p:grpSpPr>
            <p:sp>
              <p:nvSpPr>
                <p:cNvPr id="81" name="矩形 80"/>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切割</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82" name="矩形 81"/>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划片机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83" name="矩形 82"/>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84" name="矩形 83"/>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70" name="组合 69"/>
              <p:cNvGrpSpPr/>
              <p:nvPr/>
            </p:nvGrpSpPr>
            <p:grpSpPr>
              <a:xfrm>
                <a:off x="3724879" y="1918367"/>
                <a:ext cx="1566664" cy="1654650"/>
                <a:chOff x="313876" y="1844823"/>
                <a:chExt cx="2252144" cy="1812433"/>
              </a:xfrm>
            </p:grpSpPr>
            <p:sp>
              <p:nvSpPr>
                <p:cNvPr id="77" name="矩形 76"/>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8" name="矩形 77"/>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9" name="矩形 78"/>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80" name="矩形 79"/>
                <p:cNvSpPr/>
                <p:nvPr/>
              </p:nvSpPr>
              <p:spPr>
                <a:xfrm>
                  <a:off x="313876" y="2475357"/>
                  <a:ext cx="1114799"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北京中电科</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大族激光</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DISCO</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5418548" y="1918367"/>
                <a:ext cx="739066" cy="1654650"/>
                <a:chOff x="1557908" y="1844823"/>
                <a:chExt cx="1008112" cy="1812433"/>
              </a:xfrm>
            </p:grpSpPr>
            <p:sp>
              <p:nvSpPr>
                <p:cNvPr id="73" name="矩形 7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光学检测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4" name="矩形 73"/>
                <p:cNvSpPr/>
                <p:nvPr/>
              </p:nvSpPr>
              <p:spPr>
                <a:xfrm>
                  <a:off x="1629915" y="2189387"/>
                  <a:ext cx="864096" cy="225726"/>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a:solidFill>
                        <a:srgbClr val="E10000"/>
                      </a:solidFill>
                      <a:latin typeface="微软雅黑" panose="020B0503020204020204" pitchFamily="34" charset="-122"/>
                      <a:ea typeface="微软雅黑" panose="020B0503020204020204" pitchFamily="34" charset="-122"/>
                    </a:rPr>
                    <a:t>AOI</a:t>
                  </a:r>
                  <a:r>
                    <a:rPr lang="zh-CN" altLang="en-US" sz="800" b="1">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5" name="矩形 74"/>
                <p:cNvSpPr/>
                <p:nvPr/>
              </p:nvSpPr>
              <p:spPr>
                <a:xfrm>
                  <a:off x="1557908" y="2558286"/>
                  <a:ext cx="1008112" cy="965056"/>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长川科技</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华峰测控</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精测电子</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上海中艺</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中科飞测</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泰瑞达</a:t>
                  </a:r>
                  <a:endParaRPr lang="en-US" altLang="zh-CN" sz="6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600" b="1" dirty="0">
                      <a:solidFill>
                        <a:srgbClr val="FABE78"/>
                      </a:solidFill>
                      <a:latin typeface="微软雅黑" panose="020B0503020204020204" pitchFamily="34" charset="-122"/>
                      <a:ea typeface="微软雅黑" panose="020B0503020204020204" pitchFamily="34" charset="-122"/>
                    </a:rPr>
                    <a:t>Advantest</a:t>
                  </a:r>
                  <a:endParaRPr lang="en-US" altLang="zh-CN" sz="6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东京电子</a:t>
                  </a:r>
                  <a:endParaRPr lang="en-US" altLang="zh-CN" sz="600" b="1" dirty="0">
                    <a:solidFill>
                      <a:srgbClr val="FABE78"/>
                    </a:solidFill>
                    <a:latin typeface="微软雅黑" panose="020B0503020204020204" pitchFamily="34" charset="-122"/>
                    <a:ea typeface="微软雅黑" panose="020B0503020204020204" pitchFamily="34" charset="-122"/>
                  </a:endParaRPr>
                </a:p>
              </p:txBody>
            </p:sp>
            <p:sp>
              <p:nvSpPr>
                <p:cNvPr id="76" name="矩形 75"/>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72" name="矩形 71"/>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晶圆切割</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67" name="矩形 66"/>
            <p:cNvSpPr/>
            <p:nvPr/>
          </p:nvSpPr>
          <p:spPr>
            <a:xfrm>
              <a:off x="6310317" y="2403641"/>
              <a:ext cx="739066" cy="83017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a:off x="8781810" y="1991875"/>
            <a:ext cx="3006648" cy="1646269"/>
            <a:chOff x="8253626" y="3521409"/>
            <a:chExt cx="3137715" cy="1762003"/>
          </a:xfrm>
        </p:grpSpPr>
        <p:grpSp>
          <p:nvGrpSpPr>
            <p:cNvPr id="89" name="组合 88"/>
            <p:cNvGrpSpPr/>
            <p:nvPr/>
          </p:nvGrpSpPr>
          <p:grpSpPr>
            <a:xfrm>
              <a:off x="8253626" y="3521409"/>
              <a:ext cx="3137715" cy="1762003"/>
              <a:chOff x="8078408" y="1594989"/>
              <a:chExt cx="2377248" cy="1978028"/>
            </a:xfrm>
          </p:grpSpPr>
          <p:grpSp>
            <p:nvGrpSpPr>
              <p:cNvPr id="91" name="组合 90"/>
              <p:cNvGrpSpPr/>
              <p:nvPr/>
            </p:nvGrpSpPr>
            <p:grpSpPr>
              <a:xfrm>
                <a:off x="8078408" y="1918367"/>
                <a:ext cx="739066" cy="1654650"/>
                <a:chOff x="1557908" y="1844823"/>
                <a:chExt cx="1008112" cy="1812433"/>
              </a:xfrm>
            </p:grpSpPr>
            <p:sp>
              <p:nvSpPr>
                <p:cNvPr id="103" name="矩形 10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引线键合</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04" name="矩形 103"/>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键合封装设备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05" name="矩形 104"/>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上海微电子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北京中电科</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ASML</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06" name="矩形 105"/>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92" name="组合 91"/>
              <p:cNvGrpSpPr/>
              <p:nvPr/>
            </p:nvGrpSpPr>
            <p:grpSpPr>
              <a:xfrm>
                <a:off x="8897499" y="1918367"/>
                <a:ext cx="739066" cy="1654650"/>
                <a:chOff x="1557908" y="1844823"/>
                <a:chExt cx="1008112" cy="1812433"/>
              </a:xfrm>
            </p:grpSpPr>
            <p:sp>
              <p:nvSpPr>
                <p:cNvPr id="99" name="矩形 9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00" name="矩形 99"/>
                <p:cNvSpPr/>
                <p:nvPr/>
              </p:nvSpPr>
              <p:spPr>
                <a:xfrm>
                  <a:off x="1629917" y="2189387"/>
                  <a:ext cx="864096" cy="213360"/>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01" name="矩形 100"/>
                <p:cNvSpPr/>
                <p:nvPr/>
              </p:nvSpPr>
              <p:spPr>
                <a:xfrm>
                  <a:off x="1557908" y="2851401"/>
                  <a:ext cx="1008112" cy="73536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102" name="矩形 101"/>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93" name="组合 92"/>
              <p:cNvGrpSpPr/>
              <p:nvPr/>
            </p:nvGrpSpPr>
            <p:grpSpPr>
              <a:xfrm>
                <a:off x="8876312" y="1918367"/>
                <a:ext cx="1579344" cy="1654650"/>
                <a:chOff x="411739" y="1844823"/>
                <a:chExt cx="2154281" cy="1812433"/>
              </a:xfrm>
            </p:grpSpPr>
            <p:sp>
              <p:nvSpPr>
                <p:cNvPr id="95" name="矩形 9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光学检测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96" name="矩形 95"/>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AOI</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97" name="矩形 96"/>
                <p:cNvSpPr/>
                <p:nvPr/>
              </p:nvSpPr>
              <p:spPr>
                <a:xfrm>
                  <a:off x="411739"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Lam</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98" name="矩形 97"/>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94" name="矩形 93"/>
              <p:cNvSpPr/>
              <p:nvPr/>
            </p:nvSpPr>
            <p:spPr>
              <a:xfrm>
                <a:off x="8078408" y="1594989"/>
                <a:ext cx="2377248"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引线键合</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90" name="矩形 89"/>
            <p:cNvSpPr/>
            <p:nvPr/>
          </p:nvSpPr>
          <p:spPr>
            <a:xfrm>
              <a:off x="10485530" y="4379788"/>
              <a:ext cx="787599" cy="773705"/>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长川科技</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华峰测控</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精测电子</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上海中艺</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中科飞测</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泰瑞达</a:t>
              </a:r>
              <a:endParaRPr lang="en-US" altLang="zh-CN" sz="6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600" b="1" dirty="0">
                  <a:solidFill>
                    <a:srgbClr val="FABE78"/>
                  </a:solidFill>
                  <a:latin typeface="微软雅黑" panose="020B0503020204020204" pitchFamily="34" charset="-122"/>
                  <a:ea typeface="微软雅黑" panose="020B0503020204020204" pitchFamily="34" charset="-122"/>
                </a:rPr>
                <a:t>Advantest</a:t>
              </a:r>
              <a:endParaRPr lang="en-US" altLang="zh-CN" sz="6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东京电子</a:t>
              </a:r>
              <a:endParaRPr lang="en-US" altLang="zh-CN" sz="600" b="1" dirty="0">
                <a:solidFill>
                  <a:srgbClr val="FABE78"/>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5506849" y="4036465"/>
            <a:ext cx="1848065" cy="1693487"/>
            <a:chOff x="1563154" y="3517461"/>
            <a:chExt cx="1723793" cy="1762003"/>
          </a:xfrm>
        </p:grpSpPr>
        <p:grpSp>
          <p:nvGrpSpPr>
            <p:cNvPr id="108" name="组合 107"/>
            <p:cNvGrpSpPr/>
            <p:nvPr/>
          </p:nvGrpSpPr>
          <p:grpSpPr>
            <a:xfrm>
              <a:off x="1563154" y="3517461"/>
              <a:ext cx="1723793" cy="1762003"/>
              <a:chOff x="864114" y="1594989"/>
              <a:chExt cx="1852261" cy="1978028"/>
            </a:xfrm>
          </p:grpSpPr>
          <p:grpSp>
            <p:nvGrpSpPr>
              <p:cNvPr id="110" name="组合 109"/>
              <p:cNvGrpSpPr/>
              <p:nvPr/>
            </p:nvGrpSpPr>
            <p:grpSpPr>
              <a:xfrm>
                <a:off x="864114" y="1918367"/>
                <a:ext cx="840669" cy="1654650"/>
                <a:chOff x="1522658" y="1844823"/>
                <a:chExt cx="1115370" cy="1812433"/>
              </a:xfrm>
            </p:grpSpPr>
            <p:sp>
              <p:nvSpPr>
                <p:cNvPr id="116" name="矩形 11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电镀</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17" name="矩形 116"/>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电镀设备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18" name="矩形 117"/>
                <p:cNvSpPr/>
                <p:nvPr/>
              </p:nvSpPr>
              <p:spPr>
                <a:xfrm>
                  <a:off x="1522658" y="1844823"/>
                  <a:ext cx="1115370"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11" name="组合 110"/>
              <p:cNvGrpSpPr/>
              <p:nvPr/>
            </p:nvGrpSpPr>
            <p:grpSpPr>
              <a:xfrm>
                <a:off x="1874417" y="1918367"/>
                <a:ext cx="840669" cy="1654650"/>
                <a:chOff x="1522658" y="1844823"/>
                <a:chExt cx="1115370" cy="1812433"/>
              </a:xfrm>
            </p:grpSpPr>
            <p:sp>
              <p:nvSpPr>
                <p:cNvPr id="113" name="矩形 11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退火</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14" name="矩形 113"/>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退火炉</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15" name="矩形 114"/>
                <p:cNvSpPr/>
                <p:nvPr/>
              </p:nvSpPr>
              <p:spPr>
                <a:xfrm>
                  <a:off x="1522658" y="1844823"/>
                  <a:ext cx="1115370"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12" name="矩形 111"/>
              <p:cNvSpPr/>
              <p:nvPr/>
            </p:nvSpPr>
            <p:spPr>
              <a:xfrm>
                <a:off x="864115" y="1594989"/>
                <a:ext cx="1852260"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电镀</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09" name="矩形 108"/>
            <p:cNvSpPr/>
            <p:nvPr/>
          </p:nvSpPr>
          <p:spPr>
            <a:xfrm>
              <a:off x="1586165" y="4259248"/>
              <a:ext cx="728853" cy="97099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沈阳芯源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新阳</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Mattson</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grpSp>
        <p:nvGrpSpPr>
          <p:cNvPr id="119" name="组合 118"/>
          <p:cNvGrpSpPr/>
          <p:nvPr/>
        </p:nvGrpSpPr>
        <p:grpSpPr>
          <a:xfrm>
            <a:off x="3123937" y="4036466"/>
            <a:ext cx="2027462" cy="1696762"/>
            <a:chOff x="1563154" y="3517461"/>
            <a:chExt cx="1723793" cy="1765412"/>
          </a:xfrm>
        </p:grpSpPr>
        <p:grpSp>
          <p:nvGrpSpPr>
            <p:cNvPr id="120" name="组合 119"/>
            <p:cNvGrpSpPr/>
            <p:nvPr/>
          </p:nvGrpSpPr>
          <p:grpSpPr>
            <a:xfrm>
              <a:off x="1563154" y="3517461"/>
              <a:ext cx="1723793" cy="1762003"/>
              <a:chOff x="864114" y="1594989"/>
              <a:chExt cx="1852261" cy="1978028"/>
            </a:xfrm>
          </p:grpSpPr>
          <p:grpSp>
            <p:nvGrpSpPr>
              <p:cNvPr id="122" name="组合 121"/>
              <p:cNvGrpSpPr/>
              <p:nvPr/>
            </p:nvGrpSpPr>
            <p:grpSpPr>
              <a:xfrm>
                <a:off x="864114" y="1918367"/>
                <a:ext cx="864103" cy="1654650"/>
                <a:chOff x="1522657" y="1844823"/>
                <a:chExt cx="1146461" cy="1812433"/>
              </a:xfrm>
            </p:grpSpPr>
            <p:sp>
              <p:nvSpPr>
                <p:cNvPr id="128" name="矩形 12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切筋</a:t>
                  </a:r>
                  <a:r>
                    <a:rPr lang="en-US" altLang="zh-CN" sz="800" b="1" dirty="0">
                      <a:solidFill>
                        <a:prstClr val="white"/>
                      </a:solidFill>
                      <a:latin typeface="微软雅黑" panose="020B0503020204020204" pitchFamily="34" charset="-122"/>
                      <a:ea typeface="微软雅黑" panose="020B0503020204020204" pitchFamily="34" charset="-122"/>
                    </a:rPr>
                    <a:t>/</a:t>
                  </a:r>
                  <a:r>
                    <a:rPr lang="zh-CN" altLang="en-US" sz="800" b="1" dirty="0">
                      <a:solidFill>
                        <a:prstClr val="white"/>
                      </a:solidFill>
                      <a:latin typeface="微软雅黑" panose="020B0503020204020204" pitchFamily="34" charset="-122"/>
                      <a:ea typeface="微软雅黑" panose="020B0503020204020204" pitchFamily="34" charset="-122"/>
                    </a:rPr>
                    <a:t>成型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29" name="矩形 128"/>
                <p:cNvSpPr/>
                <p:nvPr/>
              </p:nvSpPr>
              <p:spPr>
                <a:xfrm>
                  <a:off x="1629915" y="2189387"/>
                  <a:ext cx="864097" cy="41763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切筋成型设备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30" name="矩形 129"/>
                <p:cNvSpPr/>
                <p:nvPr/>
              </p:nvSpPr>
              <p:spPr>
                <a:xfrm>
                  <a:off x="1522657" y="1844823"/>
                  <a:ext cx="1146461"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23" name="组合 122"/>
              <p:cNvGrpSpPr/>
              <p:nvPr/>
            </p:nvGrpSpPr>
            <p:grpSpPr>
              <a:xfrm>
                <a:off x="1843709" y="1918367"/>
                <a:ext cx="871378" cy="1654650"/>
                <a:chOff x="1481915" y="1844823"/>
                <a:chExt cx="1156113" cy="1812433"/>
              </a:xfrm>
            </p:grpSpPr>
            <p:sp>
              <p:nvSpPr>
                <p:cNvPr id="125" name="矩形 12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光学检测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26" name="矩形 125"/>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AOI</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27" name="矩形 126"/>
                <p:cNvSpPr/>
                <p:nvPr/>
              </p:nvSpPr>
              <p:spPr>
                <a:xfrm>
                  <a:off x="1481915" y="1844823"/>
                  <a:ext cx="1156113"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24" name="矩形 123"/>
              <p:cNvSpPr/>
              <p:nvPr/>
            </p:nvSpPr>
            <p:spPr>
              <a:xfrm>
                <a:off x="864115" y="1594989"/>
                <a:ext cx="1852260"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切筋成型</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2527840" y="4268720"/>
              <a:ext cx="728853" cy="10141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长川科技</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华峰测控</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精测电子</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上海中艺</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中科飞测</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泰瑞达</a:t>
              </a:r>
              <a:endParaRPr lang="en-US" altLang="zh-CN" sz="6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600" b="1" dirty="0">
                  <a:solidFill>
                    <a:srgbClr val="FABE78"/>
                  </a:solidFill>
                  <a:latin typeface="微软雅黑" panose="020B0503020204020204" pitchFamily="34" charset="-122"/>
                  <a:ea typeface="微软雅黑" panose="020B0503020204020204" pitchFamily="34" charset="-122"/>
                </a:rPr>
                <a:t>Advantest</a:t>
              </a:r>
              <a:endParaRPr lang="en-US" altLang="zh-CN" sz="6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东京电子</a:t>
              </a:r>
              <a:endParaRPr lang="en-US" altLang="zh-CN" sz="600" b="1" dirty="0">
                <a:solidFill>
                  <a:srgbClr val="FABE78"/>
                </a:solidFill>
                <a:latin typeface="微软雅黑" panose="020B0503020204020204" pitchFamily="34" charset="-122"/>
                <a:ea typeface="微软雅黑" panose="020B0503020204020204" pitchFamily="34" charset="-122"/>
              </a:endParaRPr>
            </a:p>
          </p:txBody>
        </p:sp>
      </p:grpSp>
      <p:grpSp>
        <p:nvGrpSpPr>
          <p:cNvPr id="131" name="组合 130"/>
          <p:cNvGrpSpPr/>
          <p:nvPr/>
        </p:nvGrpSpPr>
        <p:grpSpPr>
          <a:xfrm>
            <a:off x="7707569" y="1989214"/>
            <a:ext cx="748284" cy="1648930"/>
            <a:chOff x="8099860" y="1594988"/>
            <a:chExt cx="748479" cy="1536472"/>
          </a:xfrm>
        </p:grpSpPr>
        <p:grpSp>
          <p:nvGrpSpPr>
            <p:cNvPr id="132" name="组合 131"/>
            <p:cNvGrpSpPr/>
            <p:nvPr/>
          </p:nvGrpSpPr>
          <p:grpSpPr>
            <a:xfrm>
              <a:off x="8099860" y="1594988"/>
              <a:ext cx="748479" cy="1251491"/>
              <a:chOff x="864115" y="1594989"/>
              <a:chExt cx="820864" cy="1598740"/>
            </a:xfrm>
          </p:grpSpPr>
          <p:grpSp>
            <p:nvGrpSpPr>
              <p:cNvPr id="134" name="组合 133"/>
              <p:cNvGrpSpPr/>
              <p:nvPr/>
            </p:nvGrpSpPr>
            <p:grpSpPr>
              <a:xfrm>
                <a:off x="944955" y="1984107"/>
                <a:ext cx="651280" cy="450418"/>
                <a:chOff x="1629916" y="1916833"/>
                <a:chExt cx="864096" cy="493369"/>
              </a:xfrm>
            </p:grpSpPr>
            <p:sp>
              <p:nvSpPr>
                <p:cNvPr id="139" name="矩形 13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芯片粘接</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40" name="矩形 139"/>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贴片机</a:t>
                  </a:r>
                  <a:endParaRPr lang="en-US" sz="800" b="1" dirty="0">
                    <a:solidFill>
                      <a:srgbClr val="E10000"/>
                    </a:solidFill>
                    <a:latin typeface="微软雅黑" panose="020B0503020204020204" pitchFamily="34" charset="-122"/>
                    <a:ea typeface="微软雅黑" panose="020B0503020204020204" pitchFamily="34" charset="-122"/>
                  </a:endParaRPr>
                </a:p>
              </p:txBody>
            </p:sp>
          </p:grpSp>
          <p:grpSp>
            <p:nvGrpSpPr>
              <p:cNvPr id="135" name="组合 134"/>
              <p:cNvGrpSpPr/>
              <p:nvPr/>
            </p:nvGrpSpPr>
            <p:grpSpPr>
              <a:xfrm>
                <a:off x="944955" y="2743313"/>
                <a:ext cx="651281" cy="450416"/>
                <a:chOff x="289480" y="2748436"/>
                <a:chExt cx="864097" cy="493367"/>
              </a:xfrm>
            </p:grpSpPr>
            <p:sp>
              <p:nvSpPr>
                <p:cNvPr id="137" name="矩形 136"/>
                <p:cNvSpPr/>
                <p:nvPr/>
              </p:nvSpPr>
              <p:spPr>
                <a:xfrm>
                  <a:off x="289480" y="2748436"/>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固化</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38" name="矩形 137"/>
                <p:cNvSpPr/>
                <p:nvPr/>
              </p:nvSpPr>
              <p:spPr>
                <a:xfrm>
                  <a:off x="289481" y="3020989"/>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烤箱</a:t>
                  </a:r>
                  <a:endParaRPr lang="en-US" sz="800" b="1" dirty="0">
                    <a:solidFill>
                      <a:srgbClr val="E10000"/>
                    </a:solidFill>
                    <a:latin typeface="微软雅黑" panose="020B0503020204020204" pitchFamily="34" charset="-122"/>
                    <a:ea typeface="微软雅黑" panose="020B0503020204020204" pitchFamily="34" charset="-122"/>
                  </a:endParaRPr>
                </a:p>
              </p:txBody>
            </p:sp>
          </p:grpSp>
          <p:sp>
            <p:nvSpPr>
              <p:cNvPr id="136" name="矩形 135"/>
              <p:cNvSpPr/>
              <p:nvPr/>
            </p:nvSpPr>
            <p:spPr>
              <a:xfrm>
                <a:off x="864115" y="1594989"/>
                <a:ext cx="820864"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贴片装片</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33" name="矩形 132"/>
            <p:cNvSpPr/>
            <p:nvPr/>
          </p:nvSpPr>
          <p:spPr>
            <a:xfrm>
              <a:off x="8105009" y="1836203"/>
              <a:ext cx="735219" cy="1295257"/>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41" name="箭头: 右 140"/>
          <p:cNvSpPr/>
          <p:nvPr/>
        </p:nvSpPr>
        <p:spPr>
          <a:xfrm>
            <a:off x="8494942" y="2686250"/>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142" name="箭头: 右 141"/>
          <p:cNvSpPr/>
          <p:nvPr/>
        </p:nvSpPr>
        <p:spPr>
          <a:xfrm rot="10800000">
            <a:off x="5203616" y="4748350"/>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143" name="箭头: 右 142"/>
          <p:cNvSpPr/>
          <p:nvPr/>
        </p:nvSpPr>
        <p:spPr>
          <a:xfrm rot="10800000">
            <a:off x="2814353" y="4748350"/>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144" name="文本框 143"/>
          <p:cNvSpPr txBox="1"/>
          <p:nvPr/>
        </p:nvSpPr>
        <p:spPr>
          <a:xfrm>
            <a:off x="2268869"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endParaRPr lang="en-US" sz="1400" b="1" dirty="0">
              <a:solidFill>
                <a:srgbClr val="E10000"/>
              </a:solidFill>
              <a:latin typeface="微软雅黑" panose="020B0503020204020204" pitchFamily="34" charset="-122"/>
              <a:ea typeface="微软雅黑" panose="020B0503020204020204" pitchFamily="34" charset="-122"/>
            </a:endParaRPr>
          </a:p>
        </p:txBody>
      </p:sp>
      <p:sp>
        <p:nvSpPr>
          <p:cNvPr id="145" name="文本框 144"/>
          <p:cNvSpPr txBox="1"/>
          <p:nvPr/>
        </p:nvSpPr>
        <p:spPr>
          <a:xfrm>
            <a:off x="4997349"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endParaRPr lang="en-US" sz="1400" b="1" dirty="0">
              <a:solidFill>
                <a:srgbClr val="E10000"/>
              </a:solidFill>
              <a:latin typeface="微软雅黑" panose="020B0503020204020204" pitchFamily="34" charset="-122"/>
              <a:ea typeface="微软雅黑" panose="020B0503020204020204" pitchFamily="34" charset="-122"/>
            </a:endParaRPr>
          </a:p>
        </p:txBody>
      </p:sp>
      <p:sp>
        <p:nvSpPr>
          <p:cNvPr id="146" name="文本框 145"/>
          <p:cNvSpPr txBox="1"/>
          <p:nvPr/>
        </p:nvSpPr>
        <p:spPr>
          <a:xfrm>
            <a:off x="6643096"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endParaRPr lang="en-US" sz="1400" b="1" dirty="0">
              <a:solidFill>
                <a:srgbClr val="E10000"/>
              </a:solidFill>
              <a:latin typeface="微软雅黑" panose="020B0503020204020204" pitchFamily="34" charset="-122"/>
              <a:ea typeface="微软雅黑" panose="020B0503020204020204" pitchFamily="34" charset="-122"/>
            </a:endParaRPr>
          </a:p>
        </p:txBody>
      </p:sp>
      <p:grpSp>
        <p:nvGrpSpPr>
          <p:cNvPr id="147" name="组合 146"/>
          <p:cNvGrpSpPr/>
          <p:nvPr/>
        </p:nvGrpSpPr>
        <p:grpSpPr>
          <a:xfrm>
            <a:off x="629132" y="4018961"/>
            <a:ext cx="2130357" cy="1722971"/>
            <a:chOff x="348859" y="3533435"/>
            <a:chExt cx="1797597" cy="1628514"/>
          </a:xfrm>
        </p:grpSpPr>
        <p:grpSp>
          <p:nvGrpSpPr>
            <p:cNvPr id="148" name="组合 147"/>
            <p:cNvGrpSpPr/>
            <p:nvPr/>
          </p:nvGrpSpPr>
          <p:grpSpPr>
            <a:xfrm>
              <a:off x="348859" y="3533435"/>
              <a:ext cx="1797597" cy="1623648"/>
              <a:chOff x="1165683" y="3517461"/>
              <a:chExt cx="1419645" cy="1981648"/>
            </a:xfrm>
          </p:grpSpPr>
          <p:grpSp>
            <p:nvGrpSpPr>
              <p:cNvPr id="153" name="组合 152"/>
              <p:cNvGrpSpPr/>
              <p:nvPr/>
            </p:nvGrpSpPr>
            <p:grpSpPr>
              <a:xfrm>
                <a:off x="1165683" y="3517461"/>
                <a:ext cx="1419645" cy="1981648"/>
                <a:chOff x="437021" y="1594989"/>
                <a:chExt cx="1525446" cy="2224602"/>
              </a:xfrm>
            </p:grpSpPr>
            <p:grpSp>
              <p:nvGrpSpPr>
                <p:cNvPr id="155" name="组合 154"/>
                <p:cNvGrpSpPr/>
                <p:nvPr/>
              </p:nvGrpSpPr>
              <p:grpSpPr>
                <a:xfrm>
                  <a:off x="1234810" y="1918366"/>
                  <a:ext cx="727654" cy="1901225"/>
                  <a:chOff x="2014485" y="1844821"/>
                  <a:chExt cx="965426" cy="2082520"/>
                </a:xfrm>
              </p:grpSpPr>
              <p:sp>
                <p:nvSpPr>
                  <p:cNvPr id="157" name="矩形 156"/>
                  <p:cNvSpPr/>
                  <p:nvPr/>
                </p:nvSpPr>
                <p:spPr>
                  <a:xfrm>
                    <a:off x="2091268" y="1916833"/>
                    <a:ext cx="814524"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终测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58" name="矩形 157"/>
                  <p:cNvSpPr/>
                  <p:nvPr/>
                </p:nvSpPr>
                <p:spPr>
                  <a:xfrm>
                    <a:off x="2091267" y="2189387"/>
                    <a:ext cx="814524"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测试设备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59" name="矩形 158"/>
                  <p:cNvSpPr/>
                  <p:nvPr/>
                </p:nvSpPr>
                <p:spPr>
                  <a:xfrm>
                    <a:off x="2014485" y="1844821"/>
                    <a:ext cx="965426" cy="2082520"/>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56" name="矩形 155"/>
                <p:cNvSpPr/>
                <p:nvPr/>
              </p:nvSpPr>
              <p:spPr>
                <a:xfrm>
                  <a:off x="437021" y="1594989"/>
                  <a:ext cx="1525446"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成品测试</a:t>
                  </a:r>
                  <a:r>
                    <a:rPr lang="en-US" altLang="zh-CN" sz="1000" b="1" dirty="0">
                      <a:solidFill>
                        <a:prstClr val="white"/>
                      </a:solidFill>
                      <a:latin typeface="微软雅黑" panose="020B0503020204020204" pitchFamily="34" charset="-122"/>
                      <a:ea typeface="微软雅黑" panose="020B0503020204020204" pitchFamily="34" charset="-122"/>
                    </a:rPr>
                    <a:t>/</a:t>
                  </a:r>
                  <a:r>
                    <a:rPr lang="zh-CN" altLang="en-US" sz="1000" b="1" dirty="0">
                      <a:solidFill>
                        <a:prstClr val="white"/>
                      </a:solidFill>
                      <a:latin typeface="微软雅黑" panose="020B0503020204020204" pitchFamily="34" charset="-122"/>
                      <a:ea typeface="微软雅黑" panose="020B0503020204020204" pitchFamily="34" charset="-122"/>
                    </a:rPr>
                    <a:t>终测</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54" name="矩形 153"/>
              <p:cNvSpPr/>
              <p:nvPr/>
            </p:nvSpPr>
            <p:spPr>
              <a:xfrm>
                <a:off x="1983699" y="4446723"/>
                <a:ext cx="482863" cy="88705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精测电子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sp>
          <p:nvSpPr>
            <p:cNvPr id="149" name="矩形 148"/>
            <p:cNvSpPr/>
            <p:nvPr/>
          </p:nvSpPr>
          <p:spPr>
            <a:xfrm>
              <a:off x="417056" y="3822304"/>
              <a:ext cx="723445" cy="147133"/>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分选</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50" name="矩形 149"/>
            <p:cNvSpPr/>
            <p:nvPr/>
          </p:nvSpPr>
          <p:spPr>
            <a:xfrm>
              <a:off x="417055" y="4003913"/>
              <a:ext cx="723445" cy="147133"/>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分选机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51" name="矩形 150"/>
            <p:cNvSpPr/>
            <p:nvPr/>
          </p:nvSpPr>
          <p:spPr>
            <a:xfrm>
              <a:off x="348859" y="3774321"/>
              <a:ext cx="857473" cy="1387628"/>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152" name="矩形 151"/>
            <p:cNvSpPr/>
            <p:nvPr/>
          </p:nvSpPr>
          <p:spPr>
            <a:xfrm>
              <a:off x="444534" y="4299685"/>
              <a:ext cx="611416" cy="72679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精测电子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sp>
        <p:nvSpPr>
          <p:cNvPr id="160" name="文本框 159"/>
          <p:cNvSpPr txBox="1"/>
          <p:nvPr/>
        </p:nvSpPr>
        <p:spPr>
          <a:xfrm>
            <a:off x="8917128"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endParaRPr lang="en-US" sz="1400" b="1" dirty="0">
              <a:solidFill>
                <a:srgbClr val="E10000"/>
              </a:solidFill>
              <a:latin typeface="微软雅黑" panose="020B0503020204020204" pitchFamily="34" charset="-122"/>
              <a:ea typeface="微软雅黑" panose="020B0503020204020204" pitchFamily="34" charset="-122"/>
            </a:endParaRPr>
          </a:p>
        </p:txBody>
      </p:sp>
      <p:sp>
        <p:nvSpPr>
          <p:cNvPr id="161" name="文本框 160"/>
          <p:cNvSpPr txBox="1"/>
          <p:nvPr/>
        </p:nvSpPr>
        <p:spPr>
          <a:xfrm>
            <a:off x="10976450"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endParaRPr lang="en-US" sz="1400" b="1" dirty="0">
              <a:solidFill>
                <a:srgbClr val="E10000"/>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1034232" y="5741935"/>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endParaRPr lang="en-US" sz="1400" b="1" dirty="0">
              <a:solidFill>
                <a:srgbClr val="E10000"/>
              </a:solidFill>
              <a:latin typeface="微软雅黑" panose="020B0503020204020204" pitchFamily="34" charset="-122"/>
              <a:ea typeface="微软雅黑" panose="020B0503020204020204" pitchFamily="34" charset="-122"/>
            </a:endParaRPr>
          </a:p>
        </p:txBody>
      </p:sp>
      <p:sp>
        <p:nvSpPr>
          <p:cNvPr id="163" name="文本框 162"/>
          <p:cNvSpPr txBox="1"/>
          <p:nvPr/>
        </p:nvSpPr>
        <p:spPr>
          <a:xfrm>
            <a:off x="4296771" y="5741935"/>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endParaRPr lang="en-US" sz="1400" b="1" dirty="0">
              <a:solidFill>
                <a:srgbClr val="E10000"/>
              </a:solidFill>
              <a:latin typeface="微软雅黑" panose="020B0503020204020204" pitchFamily="34" charset="-122"/>
              <a:ea typeface="微软雅黑" panose="020B0503020204020204" pitchFamily="34" charset="-122"/>
            </a:endParaRPr>
          </a:p>
        </p:txBody>
      </p:sp>
      <p:sp>
        <p:nvSpPr>
          <p:cNvPr id="164" name="文本框 163"/>
          <p:cNvSpPr txBox="1"/>
          <p:nvPr/>
        </p:nvSpPr>
        <p:spPr>
          <a:xfrm>
            <a:off x="1289774" y="5741935"/>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endParaRPr lang="en-US" sz="1400" b="1" dirty="0">
              <a:solidFill>
                <a:srgbClr val="E10000"/>
              </a:solidFill>
              <a:latin typeface="微软雅黑" panose="020B0503020204020204" pitchFamily="34" charset="-122"/>
              <a:ea typeface="微软雅黑" panose="020B0503020204020204" pitchFamily="34" charset="-122"/>
            </a:endParaRPr>
          </a:p>
        </p:txBody>
      </p:sp>
      <p:sp>
        <p:nvSpPr>
          <p:cNvPr id="166" name="文本框 165"/>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smtClean="0">
                <a:solidFill>
                  <a:prstClr val="white"/>
                </a:solidFill>
                <a:latin typeface="微软雅黑" panose="020B0503020204020204" pitchFamily="34" charset="-122"/>
                <a:ea typeface="微软雅黑" panose="020B0503020204020204" pitchFamily="34" charset="-122"/>
              </a:rPr>
              <a:t>03</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0031" y="418384"/>
            <a:ext cx="9177875" cy="553998"/>
          </a:xfrm>
          <a:prstGeom prst="rect">
            <a:avLst/>
          </a:prstGeom>
          <a:noFill/>
        </p:spPr>
        <p:txBody>
          <a:bodyPr wrap="square" rtlCol="0">
            <a:spAutoFit/>
          </a:bodyPr>
          <a:lstStyle>
            <a:defPPr>
              <a:defRPr lang="zh-CN"/>
            </a:defPPr>
            <a:lvl1pPr>
              <a:defRPr sz="3000" b="1">
                <a:solidFill>
                  <a:srgbClr val="E10000"/>
                </a:solidFill>
                <a:latin typeface="微软雅黑" panose="020B0503020204020204" pitchFamily="34" charset="-122"/>
                <a:ea typeface="微软雅黑" panose="020B0503020204020204" pitchFamily="34" charset="-122"/>
              </a:defRPr>
            </a:lvl1pPr>
          </a:lstStyle>
          <a:p>
            <a:r>
              <a:rPr lang="zh-CN" altLang="en-US" dirty="0"/>
              <a:t>传统汽车智能化</a:t>
            </a:r>
            <a:r>
              <a:rPr lang="en-US" altLang="zh-CN" dirty="0"/>
              <a:t>+</a:t>
            </a:r>
            <a:r>
              <a:rPr lang="zh-CN" altLang="en-US" dirty="0"/>
              <a:t>电气化提速</a:t>
            </a:r>
            <a:endParaRPr lang="zh-CN" altLang="en-US" dirty="0"/>
          </a:p>
        </p:txBody>
      </p:sp>
      <p:sp>
        <p:nvSpPr>
          <p:cNvPr id="57" name="文本框 56"/>
          <p:cNvSpPr txBox="1"/>
          <p:nvPr/>
        </p:nvSpPr>
        <p:spPr>
          <a:xfrm>
            <a:off x="762089" y="458136"/>
            <a:ext cx="533231" cy="417826"/>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29" name="TextBox 33"/>
          <p:cNvSpPr txBox="1"/>
          <p:nvPr/>
        </p:nvSpPr>
        <p:spPr>
          <a:xfrm>
            <a:off x="799691" y="6524538"/>
            <a:ext cx="7578163" cy="147733"/>
          </a:xfrm>
          <a:prstGeom prst="rect">
            <a:avLst/>
          </a:prstGeom>
          <a:noFill/>
        </p:spPr>
        <p:txBody>
          <a:bodyPr wrap="square" lIns="0" tIns="0" rIns="0" bIns="0" rtlCol="0">
            <a:spAutoFit/>
          </a:bodyPr>
          <a:lstStyle/>
          <a:p>
            <a:pPr lvl="0" algn="just">
              <a:lnSpc>
                <a:spcPct val="120000"/>
              </a:lnSpc>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rPr>
              <a:t>：盖世</a:t>
            </a:r>
            <a:r>
              <a:rPr lang="zh-CN" altLang="en-US" sz="800" dirty="0">
                <a:solidFill>
                  <a:schemeClr val="bg1">
                    <a:lumMod val="50000"/>
                  </a:schemeClr>
                </a:solidFill>
                <a:latin typeface="微软雅黑" panose="020B0503020204020204" pitchFamily="34" charset="-122"/>
                <a:ea typeface="微软雅黑" panose="020B0503020204020204" pitchFamily="34" charset="-122"/>
              </a:rPr>
              <a:t>汽车，长江证券研究所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descr="图示, 工程绘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7788" y="1146409"/>
            <a:ext cx="7704856" cy="5312623"/>
          </a:xfrm>
          <a:prstGeom prst="rect">
            <a:avLst/>
          </a:prstGeom>
        </p:spPr>
      </p:pic>
      <p:sp>
        <p:nvSpPr>
          <p:cNvPr id="5" name="矩形 4"/>
          <p:cNvSpPr/>
          <p:nvPr/>
        </p:nvSpPr>
        <p:spPr>
          <a:xfrm>
            <a:off x="3142084" y="1154433"/>
            <a:ext cx="1368152"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主体控制单元</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6166420" y="1383132"/>
            <a:ext cx="936104"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车内氛围灯</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sp>
        <p:nvSpPr>
          <p:cNvPr id="21" name="矩形 20"/>
          <p:cNvSpPr/>
          <p:nvPr/>
        </p:nvSpPr>
        <p:spPr>
          <a:xfrm>
            <a:off x="6886501" y="2391244"/>
            <a:ext cx="1080120"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车门控制单元</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sp>
        <p:nvSpPr>
          <p:cNvPr id="22" name="矩形 21"/>
          <p:cNvSpPr/>
          <p:nvPr/>
        </p:nvSpPr>
        <p:spPr>
          <a:xfrm>
            <a:off x="6562464" y="4280257"/>
            <a:ext cx="1080120"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射频联网模组</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4942284" y="4911524"/>
            <a:ext cx="1080120"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功率控制单元</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1636444" y="1599156"/>
            <a:ext cx="1080120"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防护控制</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sp>
        <p:nvSpPr>
          <p:cNvPr id="25" name="矩形 24"/>
          <p:cNvSpPr/>
          <p:nvPr/>
        </p:nvSpPr>
        <p:spPr>
          <a:xfrm>
            <a:off x="1017848" y="2390438"/>
            <a:ext cx="1080120"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电驱控制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477788" y="3867005"/>
            <a:ext cx="936104"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rgbClr val="E10000"/>
                </a:solidFill>
                <a:latin typeface="微软雅黑" panose="020B0503020204020204" pitchFamily="34" charset="-122"/>
                <a:ea typeface="微软雅黑" panose="020B0503020204020204" pitchFamily="34" charset="-122"/>
              </a:rPr>
              <a:t>ABS</a:t>
            </a:r>
            <a:r>
              <a:rPr lang="zh-CN" altLang="en-US" sz="1100" b="1" dirty="0">
                <a:solidFill>
                  <a:srgbClr val="E10000"/>
                </a:solidFill>
                <a:latin typeface="微软雅黑" panose="020B0503020204020204" pitchFamily="34" charset="-122"/>
                <a:ea typeface="微软雅黑" panose="020B0503020204020204" pitchFamily="34" charset="-122"/>
              </a:rPr>
              <a:t>模组</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sp>
        <p:nvSpPr>
          <p:cNvPr id="27" name="矩形 26"/>
          <p:cNvSpPr/>
          <p:nvPr/>
        </p:nvSpPr>
        <p:spPr>
          <a:xfrm>
            <a:off x="2422004" y="5550177"/>
            <a:ext cx="936104"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车灯</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5014292" y="1751785"/>
            <a:ext cx="3672408" cy="1205174"/>
          </a:xfrm>
          <a:prstGeom prst="line">
            <a:avLst/>
          </a:prstGeom>
          <a:ln w="127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726778" y="1610144"/>
            <a:ext cx="936104"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ADAS</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flipV="1">
            <a:off x="5266320" y="985010"/>
            <a:ext cx="756084" cy="1270680"/>
          </a:xfrm>
          <a:prstGeom prst="line">
            <a:avLst/>
          </a:prstGeom>
          <a:ln w="127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108968" y="1123605"/>
            <a:ext cx="936104"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传感器</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cxnSp>
        <p:nvCxnSpPr>
          <p:cNvPr id="42" name="连接符: 肘形 41"/>
          <p:cNvCxnSpPr>
            <a:stCxn id="38" idx="3"/>
            <a:endCxn id="28" idx="0"/>
          </p:cNvCxnSpPr>
          <p:nvPr/>
        </p:nvCxnSpPr>
        <p:spPr>
          <a:xfrm>
            <a:off x="7045072" y="1199920"/>
            <a:ext cx="2149758" cy="410224"/>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p:cNvCxnSpPr>
            <a:stCxn id="22" idx="3"/>
            <a:endCxn id="28" idx="1"/>
          </p:cNvCxnSpPr>
          <p:nvPr/>
        </p:nvCxnSpPr>
        <p:spPr>
          <a:xfrm flipV="1">
            <a:off x="7642584" y="1686459"/>
            <a:ext cx="1084194" cy="2670113"/>
          </a:xfrm>
          <a:prstGeom prst="bentConnector3">
            <a:avLst>
              <a:gd name="adj1" fmla="val 8107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p:cNvCxnSpPr>
            <a:stCxn id="28" idx="2"/>
          </p:cNvCxnSpPr>
          <p:nvPr/>
        </p:nvCxnSpPr>
        <p:spPr>
          <a:xfrm rot="5400000">
            <a:off x="6011825" y="1804834"/>
            <a:ext cx="3225067" cy="3140944"/>
          </a:xfrm>
          <a:prstGeom prst="bentConnector3">
            <a:avLst>
              <a:gd name="adj1" fmla="val 100097"/>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p:cNvGraphicFramePr>
            <a:graphicFrameLocks noGrp="1"/>
          </p:cNvGraphicFramePr>
          <p:nvPr/>
        </p:nvGraphicFramePr>
        <p:xfrm>
          <a:off x="9370513" y="2655454"/>
          <a:ext cx="2654785" cy="3527600"/>
        </p:xfrm>
        <a:graphic>
          <a:graphicData uri="http://schemas.openxmlformats.org/drawingml/2006/table">
            <a:tbl>
              <a:tblPr firstRow="1" firstCol="1" bandRow="1"/>
              <a:tblGrid>
                <a:gridCol w="379181"/>
                <a:gridCol w="986494"/>
                <a:gridCol w="1289110"/>
              </a:tblGrid>
              <a:tr h="440950">
                <a:tc>
                  <a:txBody>
                    <a:bodyPr/>
                    <a:lstStyle/>
                    <a:p>
                      <a:pPr algn="ct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类别</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主要器件</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应用领域</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r>
              <a:tr h="440950">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微处理器</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位、</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位、</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位、</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位微处理器</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发动机电子控制系统、电动马达控制、灯光控制系统</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r>
              <a:tr h="440950">
                <a:tc>
                  <a:txBody>
                    <a:bodyPr/>
                    <a:lstStyle/>
                    <a:p>
                      <a:pPr algn="ct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ASIC/ASSP</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可编程、半定制、全定制集成电路</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辅助驾驶系统、空调控制系统给</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1900">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模拟器件和分立器件</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电源管理</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IC</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、整流器</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电源管理系统、发动机电子控制系统、车载信息娱乐系统</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950">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存储器</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ROM</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RAM</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辅助驾驶系统、发动机电子控制系统、信息娱乐系统</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1900">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传感器</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图像</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加速传感器、陀螺仪、</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MEMS</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传感器</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辅助驾驶系统、汽车电子控制系统、信息娱乐系统</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8" name="文本框 57"/>
          <p:cNvSpPr txBox="1"/>
          <p:nvPr/>
        </p:nvSpPr>
        <p:spPr>
          <a:xfrm>
            <a:off x="9404801" y="2224541"/>
            <a:ext cx="2349701" cy="307697"/>
          </a:xfrm>
          <a:prstGeom prst="rect">
            <a:avLst/>
          </a:prstGeom>
          <a:noFill/>
        </p:spPr>
        <p:txBody>
          <a:bodyPr wrap="square">
            <a:spAutoFit/>
          </a:bodyPr>
          <a:lstStyle/>
          <a:p>
            <a:pPr algn="ctr"/>
            <a:r>
              <a:rPr lang="zh-CN" altLang="en-US" sz="1400" b="1" dirty="0">
                <a:solidFill>
                  <a:srgbClr val="E30613"/>
                </a:solidFill>
                <a:latin typeface="Arial" panose="020B0604020202020204" pitchFamily="34" charset="0"/>
                <a:ea typeface="微软雅黑" panose="020B0503020204020204" pitchFamily="34" charset="-122"/>
                <a:cs typeface="Arial" panose="020B0604020202020204" pitchFamily="34" charset="0"/>
              </a:rPr>
              <a:t>汽车电子类别</a:t>
            </a:r>
            <a:endParaRPr lang="zh-CN" altLang="en-US" sz="1400" b="1" dirty="0">
              <a:solidFill>
                <a:srgbClr val="E30613"/>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矩形 58"/>
          <p:cNvSpPr/>
          <p:nvPr/>
        </p:nvSpPr>
        <p:spPr>
          <a:xfrm>
            <a:off x="6090145" y="948494"/>
            <a:ext cx="936104"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采集</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sp>
        <p:nvSpPr>
          <p:cNvPr id="60" name="矩形 59"/>
          <p:cNvSpPr/>
          <p:nvPr/>
        </p:nvSpPr>
        <p:spPr>
          <a:xfrm>
            <a:off x="8938728" y="1402566"/>
            <a:ext cx="936104" cy="152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处理</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sp>
        <p:nvSpPr>
          <p:cNvPr id="30" name="矩形 29"/>
          <p:cNvSpPr/>
          <p:nvPr/>
        </p:nvSpPr>
        <p:spPr>
          <a:xfrm>
            <a:off x="6652001" y="4101472"/>
            <a:ext cx="936104" cy="152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通信</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sp>
        <p:nvSpPr>
          <p:cNvPr id="31" name="矩形 30"/>
          <p:cNvSpPr/>
          <p:nvPr/>
        </p:nvSpPr>
        <p:spPr>
          <a:xfrm>
            <a:off x="5066037" y="4725005"/>
            <a:ext cx="936104" cy="152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输出</a:t>
            </a:r>
            <a:endParaRPr lang="zh-CN" altLang="en-US" sz="1100" b="1" dirty="0">
              <a:solidFill>
                <a:srgbClr val="E1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1017848" y="2768645"/>
            <a:ext cx="1080120" cy="253916"/>
          </a:xfrm>
          <a:prstGeom prst="rect">
            <a:avLst/>
          </a:prstGeom>
          <a:solidFill>
            <a:srgbClr val="FA6400"/>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smtClean="0">
                <a:solidFill>
                  <a:schemeClr val="bg1"/>
                </a:solidFill>
              </a:rPr>
              <a:t>MCU</a:t>
            </a:r>
            <a:r>
              <a:rPr lang="zh-CN" altLang="en-US" sz="1050" dirty="0" smtClean="0">
                <a:solidFill>
                  <a:schemeClr val="bg1"/>
                </a:solidFill>
              </a:rPr>
              <a:t>、电源</a:t>
            </a:r>
            <a:r>
              <a:rPr lang="en-US" altLang="zh-CN" sz="1050" dirty="0" smtClean="0">
                <a:solidFill>
                  <a:schemeClr val="bg1"/>
                </a:solidFill>
              </a:rPr>
              <a:t>IC</a:t>
            </a:r>
            <a:endParaRPr lang="zh-CN" altLang="en-US" sz="1050" dirty="0">
              <a:solidFill>
                <a:schemeClr val="bg1"/>
              </a:solidFill>
            </a:endParaRPr>
          </a:p>
        </p:txBody>
      </p:sp>
      <p:sp>
        <p:nvSpPr>
          <p:cNvPr id="39" name="文本框 38"/>
          <p:cNvSpPr txBox="1"/>
          <p:nvPr/>
        </p:nvSpPr>
        <p:spPr>
          <a:xfrm>
            <a:off x="7504004" y="976565"/>
            <a:ext cx="1152128" cy="430887"/>
          </a:xfrm>
          <a:prstGeom prst="rect">
            <a:avLst/>
          </a:prstGeom>
          <a:solidFill>
            <a:schemeClr val="bg1"/>
          </a:solidFill>
          <a:ln>
            <a:solidFill>
              <a:srgbClr val="E10000"/>
            </a:solidFill>
          </a:ln>
        </p:spPr>
        <p:txBody>
          <a:bodyPr wrap="square" rtlCol="0">
            <a:spAutoFit/>
          </a:bodyPr>
          <a:lstStyle>
            <a:defPPr>
              <a:defRPr lang="zh-CN"/>
            </a:defPPr>
            <a:lvl1pPr algn="ctr">
              <a:defRPr sz="1050" b="1">
                <a:solidFill>
                  <a:srgbClr val="E10000"/>
                </a:solidFill>
                <a:latin typeface="微软雅黑" panose="020B0503020204020204" pitchFamily="34" charset="-122"/>
                <a:ea typeface="微软雅黑" panose="020B0503020204020204" pitchFamily="34" charset="-122"/>
              </a:defRPr>
            </a:lvl1pPr>
          </a:lstStyle>
          <a:p>
            <a:r>
              <a:rPr lang="en-US" altLang="zh-CN" dirty="0"/>
              <a:t>CIS</a:t>
            </a:r>
            <a:r>
              <a:rPr lang="zh-CN" altLang="en-US" dirty="0"/>
              <a:t>图像传感器</a:t>
            </a:r>
            <a:endParaRPr lang="en-US" altLang="zh-CN" dirty="0"/>
          </a:p>
          <a:p>
            <a:r>
              <a:rPr lang="zh-CN" altLang="en-US" dirty="0"/>
              <a:t>激光雷达</a:t>
            </a:r>
            <a:endParaRPr lang="zh-CN" altLang="en-US" dirty="0"/>
          </a:p>
        </p:txBody>
      </p:sp>
      <p:sp>
        <p:nvSpPr>
          <p:cNvPr id="32" name="文本框 31"/>
          <p:cNvSpPr txBox="1"/>
          <p:nvPr/>
        </p:nvSpPr>
        <p:spPr>
          <a:xfrm>
            <a:off x="8656132" y="1898500"/>
            <a:ext cx="1084195" cy="430887"/>
          </a:xfrm>
          <a:prstGeom prst="rect">
            <a:avLst/>
          </a:prstGeom>
          <a:solidFill>
            <a:schemeClr val="bg1"/>
          </a:solidFill>
          <a:ln>
            <a:solidFill>
              <a:srgbClr val="E10000"/>
            </a:solidFill>
          </a:ln>
        </p:spPr>
        <p:txBody>
          <a:bodyPr wrap="square" rtlCol="0">
            <a:spAutoFit/>
          </a:bodyPr>
          <a:lstStyle>
            <a:defPPr>
              <a:defRPr lang="zh-CN"/>
            </a:defPPr>
            <a:lvl1pPr algn="ctr">
              <a:defRPr sz="1050" b="1">
                <a:solidFill>
                  <a:srgbClr val="E10000"/>
                </a:solidFill>
                <a:latin typeface="微软雅黑" panose="020B0503020204020204" pitchFamily="34" charset="-122"/>
                <a:ea typeface="微软雅黑" panose="020B0503020204020204" pitchFamily="34" charset="-122"/>
              </a:defRPr>
            </a:lvl1pPr>
          </a:lstStyle>
          <a:p>
            <a:r>
              <a:rPr lang="en-US" altLang="zh-CN" dirty="0"/>
              <a:t>CPU+AI</a:t>
            </a:r>
            <a:r>
              <a:rPr lang="zh-CN" altLang="en-US" dirty="0"/>
              <a:t>芯片</a:t>
            </a:r>
            <a:endParaRPr lang="en-US" altLang="zh-CN" dirty="0"/>
          </a:p>
          <a:p>
            <a:r>
              <a:rPr lang="zh-CN" altLang="en-US" dirty="0"/>
              <a:t>存储器</a:t>
            </a:r>
            <a:endParaRPr lang="zh-CN" altLang="en-US" dirty="0"/>
          </a:p>
        </p:txBody>
      </p:sp>
      <p:sp>
        <p:nvSpPr>
          <p:cNvPr id="34" name="文本框 33"/>
          <p:cNvSpPr txBox="1"/>
          <p:nvPr/>
        </p:nvSpPr>
        <p:spPr>
          <a:xfrm>
            <a:off x="6382444" y="4812844"/>
            <a:ext cx="1080120" cy="415498"/>
          </a:xfrm>
          <a:prstGeom prst="rect">
            <a:avLst/>
          </a:prstGeom>
          <a:solidFill>
            <a:schemeClr val="bg1"/>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smtClean="0"/>
              <a:t>MCU</a:t>
            </a:r>
            <a:r>
              <a:rPr lang="zh-CN" altLang="en-US" sz="1050" dirty="0" smtClean="0"/>
              <a:t>、电源</a:t>
            </a:r>
            <a:r>
              <a:rPr lang="en-US" altLang="zh-CN" sz="1050" dirty="0" smtClean="0"/>
              <a:t>IC</a:t>
            </a:r>
            <a:endParaRPr lang="en-US" altLang="zh-CN" sz="1050" dirty="0" smtClean="0"/>
          </a:p>
          <a:p>
            <a:pPr algn="ctr"/>
            <a:r>
              <a:rPr lang="zh-CN" altLang="en-US" sz="1050" dirty="0" smtClean="0"/>
              <a:t>功率器件</a:t>
            </a:r>
            <a:endParaRPr lang="zh-CN" altLang="en-US" sz="1050" dirty="0"/>
          </a:p>
        </p:txBody>
      </p:sp>
      <p:sp>
        <p:nvSpPr>
          <p:cNvPr id="35" name="文本框 34"/>
          <p:cNvSpPr txBox="1"/>
          <p:nvPr/>
        </p:nvSpPr>
        <p:spPr>
          <a:xfrm>
            <a:off x="7876610" y="4159810"/>
            <a:ext cx="1170130" cy="415498"/>
          </a:xfrm>
          <a:prstGeom prst="rect">
            <a:avLst/>
          </a:prstGeom>
          <a:solidFill>
            <a:schemeClr val="bg1"/>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smtClean="0"/>
              <a:t>MCU</a:t>
            </a:r>
            <a:r>
              <a:rPr lang="zh-CN" altLang="en-US" sz="1050" dirty="0" smtClean="0"/>
              <a:t>、电源</a:t>
            </a:r>
            <a:r>
              <a:rPr lang="en-US" altLang="zh-CN" sz="1050" dirty="0" smtClean="0"/>
              <a:t>IC</a:t>
            </a:r>
            <a:endParaRPr lang="en-US" altLang="zh-CN" sz="1050" dirty="0" smtClean="0"/>
          </a:p>
          <a:p>
            <a:pPr algn="ctr"/>
            <a:r>
              <a:rPr lang="zh-CN" altLang="en-US" sz="1050" dirty="0" smtClean="0"/>
              <a:t>射频芯片、网关</a:t>
            </a:r>
            <a:endParaRPr lang="zh-CN" altLang="en-US" sz="1050" dirty="0"/>
          </a:p>
        </p:txBody>
      </p:sp>
      <p:sp>
        <p:nvSpPr>
          <p:cNvPr id="37" name="文本框 36"/>
          <p:cNvSpPr txBox="1"/>
          <p:nvPr/>
        </p:nvSpPr>
        <p:spPr>
          <a:xfrm>
            <a:off x="6469911" y="2743824"/>
            <a:ext cx="598115" cy="253916"/>
          </a:xfrm>
          <a:prstGeom prst="rect">
            <a:avLst/>
          </a:prstGeom>
          <a:solidFill>
            <a:srgbClr val="FA6400"/>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smtClean="0">
                <a:solidFill>
                  <a:schemeClr val="bg1"/>
                </a:solidFill>
              </a:rPr>
              <a:t>MCU</a:t>
            </a:r>
            <a:endParaRPr lang="zh-CN" altLang="en-US" sz="1050" dirty="0">
              <a:solidFill>
                <a:schemeClr val="bg1"/>
              </a:solidFill>
            </a:endParaRPr>
          </a:p>
        </p:txBody>
      </p:sp>
      <p:sp>
        <p:nvSpPr>
          <p:cNvPr id="40" name="文本框 39"/>
          <p:cNvSpPr txBox="1"/>
          <p:nvPr/>
        </p:nvSpPr>
        <p:spPr>
          <a:xfrm>
            <a:off x="2260859" y="5969325"/>
            <a:ext cx="1258394" cy="253916"/>
          </a:xfrm>
          <a:prstGeom prst="rect">
            <a:avLst/>
          </a:prstGeom>
          <a:solidFill>
            <a:schemeClr val="bg1"/>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smtClean="0"/>
              <a:t>MCU</a:t>
            </a:r>
            <a:r>
              <a:rPr lang="zh-CN" altLang="en-US" sz="1050" dirty="0" smtClean="0"/>
              <a:t>、驱动</a:t>
            </a:r>
            <a:r>
              <a:rPr lang="en-US" altLang="zh-CN" sz="1050" dirty="0" smtClean="0"/>
              <a:t>IC</a:t>
            </a:r>
            <a:endParaRPr lang="zh-CN" altLang="en-US" sz="1050" dirty="0"/>
          </a:p>
        </p:txBody>
      </p:sp>
      <p:sp>
        <p:nvSpPr>
          <p:cNvPr id="41" name="矩形 40"/>
          <p:cNvSpPr/>
          <p:nvPr/>
        </p:nvSpPr>
        <p:spPr>
          <a:xfrm>
            <a:off x="3285837" y="2794502"/>
            <a:ext cx="1080120" cy="22805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中控屏</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3285837" y="3121390"/>
            <a:ext cx="1080120" cy="253916"/>
          </a:xfrm>
          <a:prstGeom prst="rect">
            <a:avLst/>
          </a:prstGeom>
          <a:solidFill>
            <a:schemeClr val="bg1"/>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zh-CN" altLang="en-US" sz="1050" dirty="0" smtClean="0"/>
              <a:t>驱动</a:t>
            </a:r>
            <a:r>
              <a:rPr lang="en-US" altLang="zh-CN" sz="1050" dirty="0" smtClean="0"/>
              <a:t>IC</a:t>
            </a:r>
            <a:endParaRPr lang="zh-CN" altLang="en-US" sz="10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89" y="6491187"/>
            <a:ext cx="3573605"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a:t>
            </a:r>
            <a:r>
              <a:rPr lang="en-US" altLang="zh-CN" sz="800" dirty="0">
                <a:solidFill>
                  <a:prstClr val="white">
                    <a:lumMod val="50000"/>
                  </a:prstClr>
                </a:solidFill>
                <a:latin typeface="微软雅黑" panose="020B0503020204020204" pitchFamily="34" charset="-122"/>
                <a:ea typeface="微软雅黑" panose="020B0503020204020204" pitchFamily="34" charset="-122"/>
                <a:sym typeface="+mn-ea"/>
              </a:rPr>
              <a:t>SEMI</a:t>
            </a: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，新材料在线，</a:t>
            </a:r>
            <a:r>
              <a:rPr lang="en-US" altLang="zh-CN" sz="800" dirty="0">
                <a:solidFill>
                  <a:prstClr val="white">
                    <a:lumMod val="50000"/>
                  </a:prstClr>
                </a:solidFill>
                <a:latin typeface="微软雅黑" panose="020B0503020204020204" pitchFamily="34" charset="-122"/>
                <a:ea typeface="微软雅黑" panose="020B0503020204020204" pitchFamily="34" charset="-122"/>
                <a:sym typeface="+mn-ea"/>
              </a:rPr>
              <a:t>Wind</a:t>
            </a: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，中国产业信息网，长江证券研究所</a:t>
            </a:r>
            <a:endPar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3849" y="381958"/>
            <a:ext cx="9902886"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下游景气旺盛拉动上游需求，半导体材料需求扩张</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10" name="矩形 9"/>
          <p:cNvSpPr/>
          <p:nvPr/>
        </p:nvSpPr>
        <p:spPr>
          <a:xfrm>
            <a:off x="6454358" y="1259224"/>
            <a:ext cx="4175376"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中国台湾半导体材料月度营收（单位：亿新台币）</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pic>
        <p:nvPicPr>
          <p:cNvPr id="12" name="图片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3088" y="1636544"/>
            <a:ext cx="3275554" cy="1873820"/>
          </a:xfrm>
          <a:prstGeom prst="rect">
            <a:avLst/>
          </a:prstGeom>
          <a:noFill/>
          <a:ln>
            <a:noFill/>
          </a:ln>
        </p:spPr>
      </p:pic>
      <p:pic>
        <p:nvPicPr>
          <p:cNvPr id="13" name="图片 1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3088" y="3989648"/>
            <a:ext cx="3149415" cy="1801661"/>
          </a:xfrm>
          <a:prstGeom prst="rect">
            <a:avLst/>
          </a:prstGeom>
          <a:noFill/>
          <a:ln>
            <a:noFill/>
          </a:ln>
        </p:spPr>
      </p:pic>
      <p:sp>
        <p:nvSpPr>
          <p:cNvPr id="14" name="矩形 13"/>
          <p:cNvSpPr/>
          <p:nvPr/>
        </p:nvSpPr>
        <p:spPr>
          <a:xfrm>
            <a:off x="1107512" y="1274905"/>
            <a:ext cx="3743441"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全球半导体材料销售额（单位：亿美元）</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15" name="矩形 14"/>
          <p:cNvSpPr/>
          <p:nvPr/>
        </p:nvSpPr>
        <p:spPr>
          <a:xfrm>
            <a:off x="1071719" y="3635225"/>
            <a:ext cx="3743441"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全球半导体材料市场规模（单位：亿美元）</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62090" y="1053357"/>
            <a:ext cx="4324474" cy="5422686"/>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sp>
        <p:nvSpPr>
          <p:cNvPr id="17" name="矩形 16"/>
          <p:cNvSpPr/>
          <p:nvPr/>
        </p:nvSpPr>
        <p:spPr>
          <a:xfrm>
            <a:off x="5404718" y="1053357"/>
            <a:ext cx="6232866" cy="5422686"/>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graphicFrame>
        <p:nvGraphicFramePr>
          <p:cNvPr id="19" name="图表 18"/>
          <p:cNvGraphicFramePr/>
          <p:nvPr/>
        </p:nvGraphicFramePr>
        <p:xfrm>
          <a:off x="6328172" y="1522160"/>
          <a:ext cx="4385958" cy="2226520"/>
        </p:xfrm>
        <a:graphic>
          <a:graphicData uri="http://schemas.openxmlformats.org/drawingml/2006/chart">
            <c:chart xmlns:c="http://schemas.openxmlformats.org/drawingml/2006/chart" xmlns:r="http://schemas.openxmlformats.org/officeDocument/2006/relationships" r:id="rId1"/>
          </a:graphicData>
        </a:graphic>
      </p:graphicFrame>
      <p:pic>
        <p:nvPicPr>
          <p:cNvPr id="4" name="图片 3"/>
          <p:cNvPicPr>
            <a:picLocks noChangeAspect="1"/>
          </p:cNvPicPr>
          <p:nvPr/>
        </p:nvPicPr>
        <p:blipFill>
          <a:blip r:embed="rId4"/>
          <a:stretch>
            <a:fillRect/>
          </a:stretch>
        </p:blipFill>
        <p:spPr>
          <a:xfrm>
            <a:off x="6328172" y="4010492"/>
            <a:ext cx="4085596" cy="2345863"/>
          </a:xfrm>
          <a:prstGeom prst="rect">
            <a:avLst/>
          </a:prstGeom>
        </p:spPr>
      </p:pic>
      <p:sp>
        <p:nvSpPr>
          <p:cNvPr id="20" name="矩形 19"/>
          <p:cNvSpPr/>
          <p:nvPr/>
        </p:nvSpPr>
        <p:spPr>
          <a:xfrm>
            <a:off x="6544139" y="3635225"/>
            <a:ext cx="3743441"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我国半导体材料国产化率较低</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smtClean="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90" y="6491187"/>
            <a:ext cx="2041533"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资料来源：各公司官网，长江证券研究所</a:t>
            </a:r>
            <a:endPar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3849" y="381958"/>
            <a:ext cx="6298305"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设备与材料：亟待推进国产化</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8" name="矩形 7"/>
          <p:cNvSpPr/>
          <p:nvPr/>
        </p:nvSpPr>
        <p:spPr>
          <a:xfrm>
            <a:off x="517489" y="1082494"/>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市场大，自供低</a:t>
            </a:r>
            <a:r>
              <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a:t>
            </a: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材料国产化率瓶颈亟待突破</a:t>
            </a:r>
            <a:endPar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8" name="矩形 17"/>
          <p:cNvSpPr/>
          <p:nvPr/>
        </p:nvSpPr>
        <p:spPr>
          <a:xfrm>
            <a:off x="695220" y="1358179"/>
            <a:ext cx="2807582" cy="3870180"/>
          </a:xfrm>
          <a:prstGeom prst="rect">
            <a:avLst/>
          </a:prstGeom>
        </p:spPr>
        <p:txBody>
          <a:bodyPr wrap="square">
            <a:spAutoFit/>
          </a:bodyPr>
          <a:lstStyle/>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半导体材料市场同样是国产化突破的重要薄弱环节。据</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SEMI</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统计，</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2018</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年中国大陆半导体材料市场规模达</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84.4</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亿美元，仅次于中国台湾、韩国的</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114.5</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亿、</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87.2</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亿美元。与半导体设备存在的问题类似，半导体材料的国产化率也较低，除超纯试剂外的硅晶片、</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CMP</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抛光垫、溅射靶材等材料均主要依赖进口。未来半导体材料仍需继续加强国产化的推进。</a:t>
            </a:r>
            <a:endPar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endParaRPr>
          </a:p>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由于半导体制造与封测技术的复杂性，从晶圆裸片到芯片成品，中间需要经过氧化、溅镀、光刻、刻蚀、离子注入、以及封装等上百道特殊的工艺步骤，半导体技术的不断进步也带动了上游专用材料与设备产业的快速发展。</a:t>
            </a:r>
            <a:endPar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0" name="矩形 9"/>
          <p:cNvSpPr/>
          <p:nvPr/>
        </p:nvSpPr>
        <p:spPr>
          <a:xfrm>
            <a:off x="5518498" y="1118525"/>
            <a:ext cx="4823280"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晶圆制造中各环节中涉及材料</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934736" y="1591125"/>
            <a:ext cx="8143614" cy="4728039"/>
          </a:xfrm>
          <a:prstGeom prst="rect">
            <a:avLst/>
          </a:prstGeom>
        </p:spPr>
      </p:pic>
      <p:sp>
        <p:nvSpPr>
          <p:cNvPr id="11" name="文本框 10"/>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smtClean="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2658" y="381164"/>
            <a:ext cx="2895444"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风险提示</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21" name="Rectangle 6"/>
          <p:cNvSpPr>
            <a:spLocks noChangeArrowheads="1"/>
          </p:cNvSpPr>
          <p:nvPr/>
        </p:nvSpPr>
        <p:spPr bwMode="auto">
          <a:xfrm>
            <a:off x="1021948" y="1772816"/>
            <a:ext cx="7736760" cy="230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defTabSz="864235" eaLnBrk="0" fontAlgn="base" hangingPunct="0">
              <a:lnSpc>
                <a:spcPct val="110000"/>
              </a:lnSpc>
              <a:spcBef>
                <a:spcPct val="0"/>
              </a:spcBef>
              <a:spcAft>
                <a:spcPct val="60000"/>
              </a:spcAft>
              <a:buClr>
                <a:srgbClr val="0074BE"/>
              </a:buClr>
            </a:pPr>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新能源车销量不及预期；</a:t>
            </a:r>
            <a:endParaRPr lang="zh-CN" altLang="en-US" sz="1200" dirty="0">
              <a:latin typeface="微软雅黑" panose="020B0503020204020204" pitchFamily="34" charset="-122"/>
              <a:ea typeface="微软雅黑" panose="020B0503020204020204" pitchFamily="34" charset="-122"/>
            </a:endParaRPr>
          </a:p>
          <a:p>
            <a:pPr algn="l" defTabSz="864235" eaLnBrk="0" fontAlgn="base" hangingPunct="0">
              <a:lnSpc>
                <a:spcPct val="110000"/>
              </a:lnSpc>
              <a:spcBef>
                <a:spcPct val="0"/>
              </a:spcBef>
              <a:spcAft>
                <a:spcPct val="60000"/>
              </a:spcAft>
              <a:buClr>
                <a:srgbClr val="0074BE"/>
              </a:buClr>
            </a:pPr>
            <a:r>
              <a:rPr lang="en-US" altLang="zh-CN" sz="1200" dirty="0" smtClean="0">
                <a:latin typeface="微软雅黑" panose="020B0503020204020204" pitchFamily="34" charset="-122"/>
                <a:ea typeface="微软雅黑" panose="020B0503020204020204" pitchFamily="34" charset="-122"/>
              </a:rPr>
              <a:t>2.</a:t>
            </a:r>
            <a:r>
              <a:rPr lang="zh-CN" altLang="en-US" sz="1200" dirty="0" smtClean="0">
                <a:latin typeface="微软雅黑" panose="020B0503020204020204" pitchFamily="34" charset="-122"/>
                <a:ea typeface="微软雅黑" panose="020B0503020204020204" pitchFamily="34" charset="-122"/>
              </a:rPr>
              <a:t>行业技术进展不及预期</a:t>
            </a: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7987" y="2901975"/>
            <a:ext cx="8462769" cy="742827"/>
          </a:xfrm>
          <a:prstGeom prst="rect">
            <a:avLst/>
          </a:prstGeom>
        </p:spPr>
      </p:pic>
      <p:pic>
        <p:nvPicPr>
          <p:cNvPr id="66" name="图片 6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7987" y="1646275"/>
            <a:ext cx="8462769" cy="742827"/>
          </a:xfrm>
          <a:prstGeom prst="rect">
            <a:avLst/>
          </a:prstGeom>
        </p:spPr>
      </p:pic>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7987" y="4584011"/>
            <a:ext cx="8462769" cy="742827"/>
          </a:xfrm>
          <a:prstGeom prst="rect">
            <a:avLst/>
          </a:prstGeom>
        </p:spPr>
      </p:pic>
      <p:sp>
        <p:nvSpPr>
          <p:cNvPr id="12" name="文本框 11"/>
          <p:cNvSpPr txBox="1"/>
          <p:nvPr/>
        </p:nvSpPr>
        <p:spPr>
          <a:xfrm>
            <a:off x="1522658" y="381164"/>
            <a:ext cx="6155930" cy="553998"/>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研究团队、办公地址及分析师声明</a:t>
            </a:r>
            <a:endParaRPr kumimoji="0" lang="zh-CN" altLang="en-US" sz="3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716881" y="4512003"/>
            <a:ext cx="2362074" cy="307777"/>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上海</a:t>
            </a:r>
            <a:endPar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716881" y="4812802"/>
            <a:ext cx="2719509" cy="757643"/>
          </a:xfrm>
          <a:prstGeom prst="rect">
            <a:avLst/>
          </a:prstGeom>
          <a:noFill/>
        </p:spPr>
        <p:txBody>
          <a:bodyPr wrap="square" rtlCol="0">
            <a:spAutoFit/>
          </a:bodyPr>
          <a:lstStyle/>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Add / </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浦东新区世纪大道</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1198</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号世纪汇广场一座</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29</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层</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P.C / 200122</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3526560" y="4516851"/>
            <a:ext cx="3047836" cy="307777"/>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武汉</a:t>
            </a:r>
            <a:endPar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3526614" y="4817650"/>
            <a:ext cx="3212782" cy="526811"/>
          </a:xfrm>
          <a:prstGeom prst="rect">
            <a:avLst/>
          </a:prstGeom>
          <a:noFill/>
        </p:spPr>
        <p:txBody>
          <a:bodyPr wrap="square" rtlCol="0">
            <a:spAutoFit/>
          </a:bodyPr>
          <a:lstStyle/>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Add / </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武汉市新华路特</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8</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号</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11</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楼</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P.C / 430015</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6403744" y="4512003"/>
            <a:ext cx="3096250" cy="307777"/>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深圳</a:t>
            </a:r>
            <a:endPar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p:cNvSpPr txBox="1"/>
          <p:nvPr/>
        </p:nvSpPr>
        <p:spPr>
          <a:xfrm>
            <a:off x="6403796" y="4812802"/>
            <a:ext cx="2615906" cy="757643"/>
          </a:xfrm>
          <a:prstGeom prst="rect">
            <a:avLst/>
          </a:prstGeom>
          <a:noFill/>
        </p:spPr>
        <p:txBody>
          <a:bodyPr wrap="square" rtlCol="0">
            <a:spAutoFit/>
          </a:bodyPr>
          <a:lstStyle/>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Add / </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深圳市福田区中心四路</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号嘉里建设广场</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3</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期</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36</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楼</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P.C / 518000</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a:off x="621804" y="6076726"/>
            <a:ext cx="11055691" cy="40011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作者具有中国证券业协会授予的证券投资咨询执业资格并注册为证券分析师，以勤勉的职业态度，独立、客观地出具本报告。分析逻辑基于作者的职业理解，本报告清晰准确地反映了作者的研究观点。作者所得报酬的任何部分不曾与，不与，也不将与本报告中的具体推荐意见或观点而有直接或间接联系，特此声明。</a:t>
            </a:r>
            <a:endParaRPr kumimoji="0"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nvSpPr>
        <p:spPr>
          <a:xfrm>
            <a:off x="9280874" y="4520617"/>
            <a:ext cx="3096250" cy="307777"/>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北京</a:t>
            </a:r>
            <a:endPar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p:cNvSpPr txBox="1"/>
          <p:nvPr/>
        </p:nvSpPr>
        <p:spPr>
          <a:xfrm>
            <a:off x="9280926" y="4806465"/>
            <a:ext cx="2396569" cy="526811"/>
          </a:xfrm>
          <a:prstGeom prst="rect">
            <a:avLst/>
          </a:prstGeom>
          <a:noFill/>
        </p:spPr>
        <p:txBody>
          <a:bodyPr wrap="square" rtlCol="0">
            <a:spAutoFit/>
          </a:bodyPr>
          <a:lstStyle/>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Add / </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西城区金融街</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33</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号通泰大厦</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15</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层</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P.C /  100032</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35" name="TextBox 4"/>
          <p:cNvSpPr txBox="1">
            <a:spLocks noChangeArrowheads="1"/>
          </p:cNvSpPr>
          <p:nvPr/>
        </p:nvSpPr>
        <p:spPr bwMode="auto">
          <a:xfrm>
            <a:off x="686005" y="1268760"/>
            <a:ext cx="8798660" cy="65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864235"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研究团队</a:t>
            </a:r>
            <a:endParaRPr kumimoji="1" lang="zh-CN" altLang="en-US" sz="2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p>
            <a:pPr marL="0" marR="0" lvl="0" indent="0" algn="l" defTabSz="864235" rtl="0" eaLnBrk="1" fontAlgn="base" latinLnBrk="0" hangingPunct="1">
              <a:lnSpc>
                <a:spcPct val="100000"/>
              </a:lnSpc>
              <a:spcBef>
                <a:spcPct val="0"/>
              </a:spcBef>
              <a:spcAft>
                <a:spcPct val="0"/>
              </a:spcAft>
              <a:buClrTx/>
              <a:buSzTx/>
              <a:buFontTx/>
              <a:buNone/>
              <a:defRPr/>
            </a:pPr>
            <a:endParaRPr kumimoji="0" lang="zh-CN" altLang="en-US" sz="2270" b="0" i="0" u="none" strike="noStrike" kern="1200" cap="none" spc="0" normalizeH="0" baseline="0" noProof="0" dirty="0">
              <a:ln>
                <a:noFill/>
              </a:ln>
              <a:solidFill>
                <a:srgbClr val="CC0000"/>
              </a:solidFill>
              <a:effectLst/>
              <a:uLnTx/>
              <a:uFillTx/>
              <a:latin typeface="黑体" panose="02010609060101010101" pitchFamily="49" charset="-122"/>
              <a:ea typeface="黑体" panose="02010609060101010101" pitchFamily="49" charset="-122"/>
              <a:cs typeface="+mn-cs"/>
            </a:endParaRPr>
          </a:p>
        </p:txBody>
      </p:sp>
      <p:sp>
        <p:nvSpPr>
          <p:cNvPr id="39" name="TextBox 8"/>
          <p:cNvSpPr txBox="1">
            <a:spLocks noChangeArrowheads="1"/>
          </p:cNvSpPr>
          <p:nvPr/>
        </p:nvSpPr>
        <p:spPr bwMode="auto">
          <a:xfrm>
            <a:off x="893817" y="1590742"/>
            <a:ext cx="2590479" cy="94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2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分析师 莫文宇</a:t>
            </a:r>
            <a:endParaRPr kumimoji="1" lang="zh-CN" altLang="en-US" sz="12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SAC</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执业证书编号：</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S0490514090001</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  13437172818 </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电邮：</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mowy@cjsc.com.cn</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56" name="TextBox 4"/>
          <p:cNvSpPr txBox="1">
            <a:spLocks noChangeArrowheads="1"/>
          </p:cNvSpPr>
          <p:nvPr/>
        </p:nvSpPr>
        <p:spPr bwMode="auto">
          <a:xfrm>
            <a:off x="676902" y="4087061"/>
            <a:ext cx="87986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864235"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办公地址</a:t>
            </a:r>
            <a:endParaRPr kumimoji="1" lang="zh-CN" altLang="en-US" sz="2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57" name="TextBox 4"/>
          <p:cNvSpPr txBox="1">
            <a:spLocks noChangeArrowheads="1"/>
          </p:cNvSpPr>
          <p:nvPr/>
        </p:nvSpPr>
        <p:spPr bwMode="auto">
          <a:xfrm>
            <a:off x="676902" y="5708854"/>
            <a:ext cx="87986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864235"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分析师声明</a:t>
            </a:r>
            <a:endParaRPr kumimoji="0" lang="zh-CN" altLang="en-US" sz="2270" b="0" i="0" u="none" strike="noStrike" kern="1200" cap="none" spc="0" normalizeH="0" baseline="0" noProof="0" dirty="0">
              <a:ln>
                <a:noFill/>
              </a:ln>
              <a:solidFill>
                <a:srgbClr val="CC0000"/>
              </a:solidFill>
              <a:effectLst/>
              <a:uLnTx/>
              <a:uFillTx/>
              <a:latin typeface="黑体" panose="02010609060101010101" pitchFamily="49" charset="-122"/>
              <a:ea typeface="黑体" panose="02010609060101010101" pitchFamily="49" charset="-122"/>
              <a:cs typeface="+mn-cs"/>
            </a:endParaRPr>
          </a:p>
        </p:txBody>
      </p:sp>
      <p:sp>
        <p:nvSpPr>
          <p:cNvPr id="43" name="TextBox 8"/>
          <p:cNvSpPr txBox="1">
            <a:spLocks noChangeArrowheads="1"/>
          </p:cNvSpPr>
          <p:nvPr/>
        </p:nvSpPr>
        <p:spPr bwMode="auto">
          <a:xfrm>
            <a:off x="3650126" y="1590742"/>
            <a:ext cx="2590479" cy="94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2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分析师 杨   洋</a:t>
            </a:r>
            <a:endParaRPr kumimoji="1" lang="zh-CN" altLang="en-US" sz="12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SAC</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执业证书编号：</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S0490517070012</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 18607217357</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电邮： </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yangyang4@cjsc.com.cn</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71" name="TextBox 8"/>
          <p:cNvSpPr txBox="1">
            <a:spLocks noChangeArrowheads="1"/>
          </p:cNvSpPr>
          <p:nvPr/>
        </p:nvSpPr>
        <p:spPr bwMode="auto">
          <a:xfrm>
            <a:off x="6536609" y="1590742"/>
            <a:ext cx="2590479" cy="94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2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分析师 谢尔曼</a:t>
            </a:r>
            <a:endParaRPr kumimoji="1" lang="zh-CN" altLang="en-US" sz="12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SAC</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执业证书编号：</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S0490518070003</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 </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13248225989</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电邮： </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xieerman@cjsc.com.cn</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20" name="TextBox 8"/>
          <p:cNvSpPr txBox="1">
            <a:spLocks noChangeArrowheads="1"/>
          </p:cNvSpPr>
          <p:nvPr/>
        </p:nvSpPr>
        <p:spPr bwMode="auto">
          <a:xfrm>
            <a:off x="893817" y="2901145"/>
            <a:ext cx="2590479" cy="66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联系人 钟智铧</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  18913279261 </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电邮：</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zhongzh@cjsc.com.cn</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23" name="TextBox 8"/>
          <p:cNvSpPr txBox="1">
            <a:spLocks noChangeArrowheads="1"/>
          </p:cNvSpPr>
          <p:nvPr/>
        </p:nvSpPr>
        <p:spPr bwMode="auto">
          <a:xfrm>
            <a:off x="3650126" y="2901145"/>
            <a:ext cx="259047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a:ln>
                  <a:noFill/>
                </a:ln>
                <a:solidFill>
                  <a:srgbClr val="6D6D6D"/>
                </a:solidFill>
                <a:effectLst/>
                <a:uLnTx/>
                <a:uFillTx/>
                <a:latin typeface="微软雅黑" panose="020B0503020204020204" pitchFamily="34" charset="-122"/>
                <a:ea typeface="微软雅黑" panose="020B0503020204020204" pitchFamily="34" charset="-122"/>
                <a:cs typeface="+mn-cs"/>
              </a:rPr>
              <a:t>联系人 蔡少东</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a:t>
            </a:r>
            <a:r>
              <a:rPr kumimoji="1" lang="en-US" altLang="zh-CN" sz="1000" b="0" i="0" u="none" strike="noStrike" kern="1200" cap="none" spc="0" normalizeH="0" baseline="0" noProof="0">
                <a:ln>
                  <a:noFill/>
                </a:ln>
                <a:solidFill>
                  <a:srgbClr val="6D6D6D"/>
                </a:solidFill>
                <a:effectLst/>
                <a:uLnTx/>
                <a:uFillTx/>
                <a:latin typeface="微软雅黑" panose="020B0503020204020204" pitchFamily="34" charset="-122"/>
                <a:ea typeface="微软雅黑" panose="020B0503020204020204" pitchFamily="34" charset="-122"/>
                <a:cs typeface="+mn-cs"/>
              </a:rPr>
              <a:t>:  15927470268 </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a:t>
            </a:r>
            <a:r>
              <a:rPr kumimoji="1" lang="zh-CN" altLang="en-US" sz="1000" b="0" i="0" u="none" strike="noStrike" kern="1200" cap="none" spc="0" normalizeH="0" baseline="0" noProof="0">
                <a:ln>
                  <a:noFill/>
                </a:ln>
                <a:solidFill>
                  <a:srgbClr val="6D6D6D"/>
                </a:solidFill>
                <a:effectLst/>
                <a:uLnTx/>
                <a:uFillTx/>
                <a:latin typeface="微软雅黑" panose="020B0503020204020204" pitchFamily="34" charset="-122"/>
                <a:ea typeface="微软雅黑" panose="020B0503020204020204" pitchFamily="34" charset="-122"/>
                <a:cs typeface="+mn-cs"/>
              </a:rPr>
              <a:t>邮：</a:t>
            </a:r>
            <a:r>
              <a:rPr kumimoji="1" lang="en-US" altLang="zh-CN" sz="1000" b="0" i="0" u="none" strike="noStrike" kern="1200" cap="none" spc="0" normalizeH="0" baseline="0" noProof="0">
                <a:ln>
                  <a:noFill/>
                </a:ln>
                <a:solidFill>
                  <a:srgbClr val="6D6D6D"/>
                </a:solidFill>
                <a:effectLst/>
                <a:uLnTx/>
                <a:uFillTx/>
                <a:latin typeface="微软雅黑" panose="020B0503020204020204" pitchFamily="34" charset="-122"/>
                <a:ea typeface="微软雅黑" panose="020B0503020204020204" pitchFamily="34" charset="-122"/>
                <a:cs typeface="+mn-cs"/>
              </a:rPr>
              <a:t>caisd@cjsc.com.cn</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24" name="TextBox 8"/>
          <p:cNvSpPr txBox="1">
            <a:spLocks noChangeArrowheads="1"/>
          </p:cNvSpPr>
          <p:nvPr/>
        </p:nvSpPr>
        <p:spPr bwMode="auto">
          <a:xfrm>
            <a:off x="9280044" y="1591220"/>
            <a:ext cx="258980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spcBef>
                <a:spcPct val="0"/>
              </a:spcBef>
              <a:spcAft>
                <a:spcPct val="0"/>
              </a:spcAft>
            </a:pPr>
            <a:r>
              <a:rPr kumimoji="1" lang="zh-CN" altLang="en-US" sz="1200" dirty="0" smtClean="0">
                <a:solidFill>
                  <a:srgbClr val="6D6D6D"/>
                </a:solidFill>
                <a:latin typeface="微软雅黑" panose="020B0503020204020204" pitchFamily="34" charset="-122"/>
                <a:ea typeface="微软雅黑" panose="020B0503020204020204" pitchFamily="34" charset="-122"/>
              </a:rPr>
              <a:t>联系人</a:t>
            </a:r>
            <a:r>
              <a:rPr kumimoji="1" lang="zh-CN" altLang="en-US" sz="1200" dirty="0">
                <a:solidFill>
                  <a:srgbClr val="6D6D6D"/>
                </a:solidFill>
                <a:latin typeface="微软雅黑" panose="020B0503020204020204" pitchFamily="34" charset="-122"/>
                <a:ea typeface="微软雅黑" panose="020B0503020204020204" pitchFamily="34" charset="-122"/>
              </a:rPr>
              <a:t> </a:t>
            </a:r>
            <a:r>
              <a:rPr kumimoji="1" lang="zh-CN" altLang="en-US" sz="1200" dirty="0" smtClean="0">
                <a:solidFill>
                  <a:srgbClr val="6D6D6D"/>
                </a:solidFill>
                <a:latin typeface="微软雅黑" panose="020B0503020204020204" pitchFamily="34" charset="-122"/>
                <a:ea typeface="微软雅黑" panose="020B0503020204020204" pitchFamily="34" charset="-122"/>
              </a:rPr>
              <a:t>王泽罡</a:t>
            </a:r>
            <a:endParaRPr kumimoji="1" lang="zh-CN" altLang="en-US" sz="1200" dirty="0">
              <a:solidFill>
                <a:srgbClr val="6D6D6D"/>
              </a:solidFill>
              <a:latin typeface="微软雅黑" panose="020B0503020204020204" pitchFamily="34" charset="-122"/>
              <a:ea typeface="微软雅黑" panose="020B0503020204020204" pitchFamily="34" charset="-122"/>
            </a:endParaRPr>
          </a:p>
          <a:p>
            <a:pPr algn="l" fontAlgn="base">
              <a:lnSpc>
                <a:spcPct val="150000"/>
              </a:lnSpc>
              <a:spcBef>
                <a:spcPct val="0"/>
              </a:spcBef>
              <a:spcAft>
                <a:spcPct val="0"/>
              </a:spcAft>
            </a:pPr>
            <a:r>
              <a:rPr kumimoji="1" lang="zh-CN" altLang="en-US" sz="1000" dirty="0" smtClean="0">
                <a:solidFill>
                  <a:srgbClr val="6D6D6D"/>
                </a:solidFill>
                <a:latin typeface="微软雅黑" panose="020B0503020204020204" pitchFamily="34" charset="-122"/>
                <a:ea typeface="微软雅黑" panose="020B0503020204020204" pitchFamily="34" charset="-122"/>
              </a:rPr>
              <a:t>电话</a:t>
            </a:r>
            <a:r>
              <a:rPr kumimoji="1" lang="zh-CN" altLang="en-US" sz="1000" dirty="0">
                <a:solidFill>
                  <a:srgbClr val="6D6D6D"/>
                </a:solidFill>
                <a:latin typeface="微软雅黑" panose="020B0503020204020204" pitchFamily="34" charset="-122"/>
                <a:ea typeface="微软雅黑" panose="020B0503020204020204" pitchFamily="34" charset="-122"/>
              </a:rPr>
              <a:t>： </a:t>
            </a:r>
            <a:r>
              <a:rPr kumimoji="1" lang="en-US" altLang="zh-CN" sz="1000" dirty="0">
                <a:solidFill>
                  <a:srgbClr val="6D6D6D"/>
                </a:solidFill>
                <a:latin typeface="微软雅黑" panose="020B0503020204020204" pitchFamily="34" charset="-122"/>
                <a:ea typeface="微软雅黑" panose="020B0503020204020204" pitchFamily="34" charset="-122"/>
              </a:rPr>
              <a:t>(8621)61118708 </a:t>
            </a:r>
            <a:endParaRPr kumimoji="1" lang="en-US" altLang="zh-CN" sz="1000" dirty="0">
              <a:solidFill>
                <a:srgbClr val="6D6D6D"/>
              </a:solidFill>
              <a:latin typeface="微软雅黑" panose="020B0503020204020204" pitchFamily="34" charset="-122"/>
              <a:ea typeface="微软雅黑" panose="020B0503020204020204" pitchFamily="34" charset="-122"/>
            </a:endParaRPr>
          </a:p>
          <a:p>
            <a:pPr algn="l" fontAlgn="base">
              <a:lnSpc>
                <a:spcPct val="150000"/>
              </a:lnSpc>
              <a:spcBef>
                <a:spcPct val="0"/>
              </a:spcBef>
              <a:spcAft>
                <a:spcPct val="0"/>
              </a:spcAft>
            </a:pPr>
            <a:r>
              <a:rPr kumimoji="1" lang="zh-CN" altLang="en-US" sz="1000" dirty="0">
                <a:solidFill>
                  <a:srgbClr val="6D6D6D"/>
                </a:solidFill>
                <a:latin typeface="微软雅黑" panose="020B0503020204020204" pitchFamily="34" charset="-122"/>
                <a:ea typeface="微软雅黑" panose="020B0503020204020204" pitchFamily="34" charset="-122"/>
              </a:rPr>
              <a:t>电邮： </a:t>
            </a:r>
            <a:r>
              <a:rPr kumimoji="1" lang="en-US" altLang="zh-CN" sz="1000" dirty="0">
                <a:solidFill>
                  <a:srgbClr val="6D6D6D"/>
                </a:solidFill>
                <a:latin typeface="微软雅黑" panose="020B0503020204020204" pitchFamily="34" charset="-122"/>
                <a:ea typeface="微软雅黑" panose="020B0503020204020204" pitchFamily="34" charset="-122"/>
              </a:rPr>
              <a:t>wangzg4@cjsc.com.cn</a:t>
            </a:r>
            <a:endParaRPr kumimoji="1" lang="zh-CN" altLang="en-US" sz="1000" dirty="0">
              <a:solidFill>
                <a:srgbClr val="6D6D6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2658" y="381164"/>
            <a:ext cx="435573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评级说明及重要声明</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784571" y="1214320"/>
          <a:ext cx="10649120" cy="2286691"/>
        </p:xfrm>
        <a:graphic>
          <a:graphicData uri="http://schemas.openxmlformats.org/drawingml/2006/table">
            <a:tbl>
              <a:tblPr firstRow="1" firstCol="1" bandRow="1"/>
              <a:tblGrid>
                <a:gridCol w="1075390"/>
                <a:gridCol w="873611"/>
                <a:gridCol w="8700119"/>
              </a:tblGrid>
              <a:tr h="207881">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行业评级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gridSpan="2">
                  <a:txBody>
                    <a:bodyPr/>
                    <a:lstStyle/>
                    <a:p>
                      <a:pPr algn="just">
                        <a:spcAft>
                          <a:spcPts val="0"/>
                        </a:spcAft>
                      </a:pP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报告发布日后的</a:t>
                      </a: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12</a:t>
                      </a: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个月内行业股票指数的涨跌幅度相对同期</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相关证券市场代表性指数</a:t>
                      </a: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的涨跌幅为基准，投资建议的评级标准为：</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cPr/>
                </a:tc>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看</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好：</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相对表现优于同期相关证券市场代表性指数</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中</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相对表现与同期相关证券市场代表性指数持平</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看</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淡：</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相对表现弱于同期相关证券市场代表性指数</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207881">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公司评级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gridSpan="2">
                  <a:txBody>
                    <a:bodyPr/>
                    <a:lstStyle/>
                    <a:p>
                      <a:pPr marL="0" algn="just" defTabSz="864235" rtl="0" eaLnBrk="1" latinLnBrk="0" hangingPunct="1">
                        <a:spcAft>
                          <a:spcPts val="0"/>
                        </a:spcAft>
                      </a:pP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报告发布日后的</a:t>
                      </a:r>
                      <a:r>
                        <a:rPr 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12</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个月内公司的涨跌幅相对同期相关证券市场代表性指数的涨跌幅为基准，投资建议的评级标准为：</a:t>
                      </a:r>
                      <a:endPar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cPr/>
                </a:tc>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买</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入：</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同期相关证券市场代表性指数</a:t>
                      </a: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涨幅大于</a:t>
                      </a:r>
                      <a:r>
                        <a:rPr lang="en-US" altLang="zh-CN" sz="800" kern="100" dirty="0">
                          <a:effectLst/>
                          <a:latin typeface="微软雅黑" panose="020B0503020204020204" pitchFamily="34" charset="-122"/>
                          <a:ea typeface="微软雅黑" panose="020B0503020204020204" pitchFamily="34" charset="-122"/>
                          <a:cs typeface="Times New Roman" panose="02020603050405020304" pitchFamily="18" charset="0"/>
                        </a:rPr>
                        <a:t>10%</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增</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持：</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algn="just" defTabSz="864235" rtl="0" eaLnBrk="1" latinLnBrk="0" hangingPunct="1">
                        <a:spcAft>
                          <a:spcPts val="0"/>
                        </a:spcAft>
                      </a:pP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相对同期相关证券市场代表性指数涨幅在</a:t>
                      </a:r>
                      <a:r>
                        <a:rPr lang="en-US" altLang="zh-CN"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5%</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之间</a:t>
                      </a:r>
                      <a:endPar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中</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相对同期相关证券市场代表性指数涨幅在</a:t>
                      </a: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-5%</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5%</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之间</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减</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持：</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相对同期相关证券市场代表性指数涨幅小于</a:t>
                      </a: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-5%</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无投资评级：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由于我们无法获取必要的资料，或者公司面临无法预见结果的重大不确定性事件，或者其他原因，致使我们无法给出明确的投资评级。</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207881">
                <a:tc gridSpan="3">
                  <a:txBody>
                    <a:bodyPr/>
                    <a:lstStyle/>
                    <a:p>
                      <a:pPr algn="just">
                        <a:spcAft>
                          <a:spcPts val="0"/>
                        </a:spcAft>
                      </a:pPr>
                      <a:r>
                        <a:rPr lang="zh-CN" altLang="en-US" sz="800" b="1" kern="100" dirty="0">
                          <a:effectLst/>
                          <a:latin typeface="微软雅黑" panose="020B0503020204020204" pitchFamily="34" charset="-122"/>
                          <a:ea typeface="微软雅黑" panose="020B0503020204020204" pitchFamily="34" charset="-122"/>
                          <a:cs typeface="Times New Roman" panose="02020603050405020304" pitchFamily="18" charset="0"/>
                        </a:rPr>
                        <a:t>相关证券市场代表性指数说明：</a:t>
                      </a:r>
                      <a:r>
                        <a:rPr lang="en-US" altLang="zh-CN" sz="800" kern="100" dirty="0">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股市场以沪深</a:t>
                      </a:r>
                      <a:r>
                        <a:rPr lang="en-US" altLang="zh-CN" sz="800" kern="100" dirty="0">
                          <a:effectLst/>
                          <a:latin typeface="微软雅黑" panose="020B0503020204020204" pitchFamily="34" charset="-122"/>
                          <a:ea typeface="微软雅黑" panose="020B0503020204020204" pitchFamily="34" charset="-122"/>
                          <a:cs typeface="Times New Roman" panose="02020603050405020304" pitchFamily="18" charset="0"/>
                        </a:rPr>
                        <a:t>300</a:t>
                      </a: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指数为基准；新三板市场以三板成指（针对协议转让标的）或三板做市指数（针对做市转让标的）为基准；香港市场以恒生指数为基准。</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cPr marL="0" marR="0" marT="0" marB="0">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cPr marL="0" marR="0" marT="0" marB="0">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bl>
          </a:graphicData>
        </a:graphic>
      </p:graphicFrame>
      <p:sp>
        <p:nvSpPr>
          <p:cNvPr id="6" name="矩形 5"/>
          <p:cNvSpPr/>
          <p:nvPr/>
        </p:nvSpPr>
        <p:spPr>
          <a:xfrm>
            <a:off x="693812" y="3685239"/>
            <a:ext cx="10873208" cy="2578976"/>
          </a:xfrm>
          <a:prstGeom prst="rect">
            <a:avLst/>
          </a:prstGeom>
        </p:spPr>
        <p:txBody>
          <a:bodyPr wrap="square">
            <a:spAutoFit/>
          </a:bodyPr>
          <a:lstStyle/>
          <a:p>
            <a:pPr>
              <a:lnSpc>
                <a:spcPct val="125000"/>
              </a:lnSpc>
              <a:spcAft>
                <a:spcPts val="565"/>
              </a:spcAft>
            </a:pPr>
            <a:r>
              <a:rPr lang="zh-CN" altLang="zh-CN" sz="1400" dirty="0">
                <a:solidFill>
                  <a:srgbClr val="E10000"/>
                </a:solidFill>
                <a:latin typeface="微软雅黑" panose="020B0503020204020204" pitchFamily="34" charset="-122"/>
                <a:ea typeface="微软雅黑" panose="020B0503020204020204" pitchFamily="34" charset="-122"/>
                <a:cs typeface="汉仪大黑简"/>
              </a:rPr>
              <a:t>重要声明</a:t>
            </a:r>
            <a:endParaRPr lang="zh-CN" altLang="zh-CN" sz="1600" dirty="0">
              <a:solidFill>
                <a:srgbClr val="E1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25000"/>
              </a:lnSpc>
            </a:pPr>
            <a:r>
              <a:rPr lang="zh-CN" altLang="zh-CN" sz="800" dirty="0">
                <a:latin typeface="微软雅黑" panose="020B0503020204020204" pitchFamily="34" charset="-122"/>
                <a:ea typeface="微软雅黑" panose="020B0503020204020204" pitchFamily="34" charset="-122"/>
              </a:rPr>
              <a:t>长江证券股份有限公司具有证券投资咨询业务资格，经营证券业务许可证编号：10060000。 </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报告仅限中国大陆地区发行，仅供长江证券股份有限公司（以下简称：本公司）的客户使用。本公司不会因接收人收到本报告而视其为客户。本报告的信息均来源于公开资料，本公司对这些信息的准确性和完整性不作任何保证，也不保证所包含信息和建议不发生任何变更。本公司已力求报告内容的客观、公正，但文中的观点、结论和建议仅供参考，不包含作者对证券价格涨跌或市场走势的确定性判断。报告中的信息或意见并不构成所述证券的买卖出价或征价，投资者据此做出的任何投资决策与本公司和作者无关。</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本报告所载的资料、意见及推测仅反映本公司于发布本报告当日的判断，本报告所指的证券或投资标的的价格、价值及投资收入可升可跌，过往表现不应作为日后的表现依据；</a:t>
            </a:r>
            <a:r>
              <a:rPr lang="zh-CN" altLang="en-US" sz="800" dirty="0">
                <a:latin typeface="微软雅黑" panose="020B0503020204020204" pitchFamily="34" charset="-122"/>
                <a:ea typeface="微软雅黑" panose="020B0503020204020204" pitchFamily="34" charset="-122"/>
              </a:rPr>
              <a:t>在不同时期，</a:t>
            </a:r>
            <a:r>
              <a:rPr lang="zh-CN" altLang="zh-CN" sz="800" dirty="0">
                <a:latin typeface="微软雅黑" panose="020B0503020204020204" pitchFamily="34" charset="-122"/>
                <a:ea typeface="微软雅黑" panose="020B0503020204020204" pitchFamily="34" charset="-122"/>
              </a:rPr>
              <a:t>本公司可以发出其他与本报告所载信息不一致及有不同结论的报告；本报告所反映研究人员的不同观点、见解及分析方法，并不代表本公司或其他附属机构的立场；本公司不保证本报告所含信息保持在最新状态。同时，本公司对本报告所含信息可在不发出通知的情形下做出修改，投资者应当自行关注相应的更新或修改。</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本公司及作者在自身所知情范围内，与本报告中所评价或推荐的证券不存在法律法规要求披露或采取限制、静默措施的利益冲突。</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报告版权仅为本公司所有，未经书面许可，任何机构和个人不得以任何形式翻版、复制和发布。如引用须注明出处为长江证券研究所，且不得对本报告进行有悖原意的引用、删节和修改。刊载或者转发本证券研究报告或者摘要的，应当注明本报告的发布人和发布日期，提示使用证券研究报告的风险。未经授权刊载或者转发本报告的，本公司将保留向其追究法律责任的权利。</a:t>
            </a:r>
            <a:endParaRPr lang="zh-CN" altLang="zh-CN" sz="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
        <p:nvSpPr>
          <p:cNvPr id="8" name="文本框 7"/>
          <p:cNvSpPr txBox="1"/>
          <p:nvPr/>
        </p:nvSpPr>
        <p:spPr>
          <a:xfrm>
            <a:off x="417818" y="2275015"/>
            <a:ext cx="3885991" cy="1069395"/>
          </a:xfrm>
          <a:prstGeom prst="rect">
            <a:avLst/>
          </a:prstGeom>
          <a:noFill/>
        </p:spPr>
        <p:txBody>
          <a:bodyPr wrap="square" rtlCol="0">
            <a:spAutoFit/>
          </a:bodyPr>
          <a:lstStyle/>
          <a:p>
            <a:r>
              <a:rPr lang="en-US" altLang="zh-CN" sz="6350" b="1" i="1" dirty="0">
                <a:solidFill>
                  <a:schemeClr val="bg1"/>
                </a:solidFill>
                <a:cs typeface="+mn-ea"/>
                <a:sym typeface="+mn-lt"/>
              </a:rPr>
              <a:t>THANKS</a:t>
            </a:r>
            <a:endParaRPr lang="zh-CN" altLang="en-US" sz="6350" b="1" i="1" dirty="0">
              <a:solidFill>
                <a:schemeClr val="bg1"/>
              </a:solidFill>
              <a:cs typeface="+mn-ea"/>
              <a:sym typeface="+mn-lt"/>
            </a:endParaRPr>
          </a:p>
        </p:txBody>
      </p:sp>
      <p:sp>
        <p:nvSpPr>
          <p:cNvPr id="13" name="文本框 12"/>
          <p:cNvSpPr txBox="1"/>
          <p:nvPr/>
        </p:nvSpPr>
        <p:spPr>
          <a:xfrm>
            <a:off x="608308" y="3408107"/>
            <a:ext cx="5714692" cy="320216"/>
          </a:xfrm>
          <a:prstGeom prst="rect">
            <a:avLst/>
          </a:prstGeom>
          <a:noFill/>
        </p:spPr>
        <p:txBody>
          <a:bodyPr wrap="square" rtlCol="0">
            <a:spAutoFit/>
          </a:bodyPr>
          <a:lstStyle/>
          <a:p>
            <a:r>
              <a:rPr lang="en-US" altLang="zh-CN" sz="1480" smtClean="0">
                <a:solidFill>
                  <a:schemeClr val="bg1"/>
                </a:solidFill>
                <a:cs typeface="+mn-ea"/>
                <a:sym typeface="+mn-lt"/>
              </a:rPr>
              <a:t>2021-8-22</a:t>
            </a:r>
            <a:endParaRPr lang="zh-CN" altLang="en-US" sz="1480" dirty="0">
              <a:solidFill>
                <a:schemeClr val="bg1"/>
              </a:solidFill>
              <a:cs typeface="+mn-ea"/>
              <a:sym typeface="+mn-lt"/>
            </a:endParaRPr>
          </a:p>
        </p:txBody>
      </p:sp>
      <p:sp>
        <p:nvSpPr>
          <p:cNvPr id="14" name="文本框 13"/>
          <p:cNvSpPr txBox="1"/>
          <p:nvPr/>
        </p:nvSpPr>
        <p:spPr>
          <a:xfrm>
            <a:off x="684696" y="5276537"/>
            <a:ext cx="5714692" cy="320216"/>
          </a:xfrm>
          <a:prstGeom prst="rect">
            <a:avLst/>
          </a:prstGeom>
          <a:noFill/>
        </p:spPr>
        <p:txBody>
          <a:bodyPr wrap="square" rtlCol="0">
            <a:spAutoFit/>
          </a:bodyPr>
          <a:lstStyle/>
          <a:p>
            <a:r>
              <a:rPr lang="zh-CN" altLang="en-US" sz="1480" smtClean="0">
                <a:solidFill>
                  <a:schemeClr val="bg1"/>
                </a:solidFill>
                <a:cs typeface="+mn-ea"/>
                <a:sym typeface="+mn-lt"/>
              </a:rPr>
              <a:t>长江电子</a:t>
            </a:r>
            <a:endParaRPr lang="zh-CN" altLang="en-US" sz="1480" dirty="0">
              <a:solidFill>
                <a:schemeClr val="bg1"/>
              </a:solidFill>
              <a:cs typeface="+mn-ea"/>
              <a:sym typeface="+mn-lt"/>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503" y="633166"/>
            <a:ext cx="1676310" cy="433761"/>
          </a:xfrm>
          <a:prstGeom prst="rect">
            <a:avLst/>
          </a:prstGeom>
        </p:spPr>
      </p:pic>
      <p:sp>
        <p:nvSpPr>
          <p:cNvPr id="12" name="文本框 11"/>
          <p:cNvSpPr txBox="1"/>
          <p:nvPr/>
        </p:nvSpPr>
        <p:spPr>
          <a:xfrm>
            <a:off x="4303808" y="2646762"/>
            <a:ext cx="1904705" cy="547370"/>
          </a:xfrm>
          <a:prstGeom prst="rect">
            <a:avLst/>
          </a:prstGeom>
          <a:noFill/>
        </p:spPr>
        <p:txBody>
          <a:bodyPr wrap="square" rtlCol="0">
            <a:spAutoFit/>
          </a:bodyPr>
          <a:lstStyle/>
          <a:p>
            <a:r>
              <a:rPr lang="zh-CN" altLang="en-US" sz="2965" b="1" i="1" dirty="0">
                <a:solidFill>
                  <a:schemeClr val="bg1"/>
                </a:solidFill>
                <a:cs typeface="+mn-ea"/>
                <a:sym typeface="+mn-lt"/>
              </a:rPr>
              <a:t>感谢倾听</a:t>
            </a:r>
            <a:endParaRPr lang="zh-CN" altLang="en-US" sz="2965" b="1" i="1" dirty="0">
              <a:solidFill>
                <a:schemeClr val="bg1"/>
              </a:solidFill>
              <a:cs typeface="+mn-ea"/>
              <a:sym typeface="+mn-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0031" y="418384"/>
            <a:ext cx="9177875" cy="553998"/>
          </a:xfrm>
          <a:prstGeom prst="rect">
            <a:avLst/>
          </a:prstGeom>
          <a:noFill/>
        </p:spPr>
        <p:txBody>
          <a:bodyPr wrap="square" rtlCol="0">
            <a:spAutoFit/>
          </a:bodyPr>
          <a:lstStyle>
            <a:defPPr>
              <a:defRPr lang="zh-CN"/>
            </a:defPPr>
            <a:lvl1pPr>
              <a:defRPr sz="3000" b="1">
                <a:solidFill>
                  <a:srgbClr val="E10000"/>
                </a:solidFill>
                <a:latin typeface="微软雅黑" panose="020B0503020204020204" pitchFamily="34" charset="-122"/>
                <a:ea typeface="微软雅黑" panose="020B0503020204020204" pitchFamily="34" charset="-122"/>
              </a:defRPr>
            </a:lvl1pPr>
          </a:lstStyle>
          <a:p>
            <a:r>
              <a:rPr lang="zh-CN" altLang="en-US" dirty="0"/>
              <a:t>缺芯复盘：控制器与功率最为紧缺</a:t>
            </a:r>
            <a:endParaRPr lang="zh-CN" altLang="en-US" dirty="0"/>
          </a:p>
        </p:txBody>
      </p:sp>
      <p:sp>
        <p:nvSpPr>
          <p:cNvPr id="57" name="文本框 56"/>
          <p:cNvSpPr txBox="1"/>
          <p:nvPr/>
        </p:nvSpPr>
        <p:spPr>
          <a:xfrm>
            <a:off x="762089" y="458136"/>
            <a:ext cx="533231" cy="417826"/>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29" name="TextBox 33"/>
          <p:cNvSpPr txBox="1"/>
          <p:nvPr/>
        </p:nvSpPr>
        <p:spPr>
          <a:xfrm>
            <a:off x="799691" y="6524538"/>
            <a:ext cx="7578163" cy="147733"/>
          </a:xfrm>
          <a:prstGeom prst="rect">
            <a:avLst/>
          </a:prstGeom>
          <a:noFill/>
        </p:spPr>
        <p:txBody>
          <a:bodyPr wrap="square" lIns="0" tIns="0" rIns="0" bIns="0" rtlCol="0">
            <a:spAutoFit/>
          </a:bodyPr>
          <a:lstStyle/>
          <a:p>
            <a:pPr lvl="0" algn="just">
              <a:lnSpc>
                <a:spcPct val="120000"/>
              </a:lnSpc>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rPr>
              <a:t>：盖世</a:t>
            </a:r>
            <a:r>
              <a:rPr lang="zh-CN" altLang="en-US" sz="800" dirty="0">
                <a:solidFill>
                  <a:schemeClr val="bg1">
                    <a:lumMod val="50000"/>
                  </a:schemeClr>
                </a:solidFill>
                <a:latin typeface="微软雅黑" panose="020B0503020204020204" pitchFamily="34" charset="-122"/>
                <a:ea typeface="微软雅黑" panose="020B0503020204020204" pitchFamily="34" charset="-122"/>
              </a:rPr>
              <a:t>汽车，长江证券研究所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333773" y="1340767"/>
          <a:ext cx="11377262" cy="4824532"/>
        </p:xfrm>
        <a:graphic>
          <a:graphicData uri="http://schemas.openxmlformats.org/drawingml/2006/table">
            <a:tbl>
              <a:tblPr/>
              <a:tblGrid>
                <a:gridCol w="729966"/>
                <a:gridCol w="676985"/>
                <a:gridCol w="729966"/>
                <a:gridCol w="729966"/>
                <a:gridCol w="2833524"/>
                <a:gridCol w="1185212"/>
                <a:gridCol w="724078"/>
                <a:gridCol w="1899481"/>
                <a:gridCol w="1098873"/>
                <a:gridCol w="769211"/>
              </a:tblGrid>
              <a:tr h="269326">
                <a:tc gridSpan="5">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全球短缺芯片产品情况</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hMerge="1">
                  <a:tcPr/>
                </a:tc>
                <a:tc hMerge="1">
                  <a:tcPr/>
                </a:tc>
                <a:tc hMerge="1">
                  <a:tcPr/>
                </a:tc>
                <a:tc hMerge="1">
                  <a:tcPr/>
                </a:tc>
                <a:tc gridSpan="2">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短缺芯片规划情况</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hMerge="1">
                  <a:tcPr/>
                </a:tc>
                <a:tc gridSpan="3">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芯片短缺所影响到的客户情况</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hMerge="1">
                  <a:tcPr/>
                </a:tc>
                <a:tc hMerge="1">
                  <a:tcPr/>
                </a:tc>
              </a:tr>
              <a:tr h="673318">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芯片型号</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芯片种类</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芯片供应商</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该芯片制造工厂地址</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芯片短缺原因</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芯片下一代产品投产时间（具体到年）</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下一代产品投产后，该芯片是否将停止生产</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影响到的系统部件名称</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影响到的系统客户名称</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影响到的整车企业名称</a:t>
                      </a:r>
                      <a:endParaRPr lang="zh-CN" altLang="en-US" sz="600" b="1" i="0" u="none" strike="noStrike">
                        <a:solidFill>
                          <a:srgbClr val="FFFFFF"/>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STM32F</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意法半导体</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欧洲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罢工；疫情导致晶圆厂开工不足；马来西亚等封装厂受疫情影响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本田等全球车企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FS32</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600" b="0" i="0" u="none" strike="noStrike">
                          <a:solidFill>
                            <a:srgbClr val="000000"/>
                          </a:solidFill>
                          <a:effectLst/>
                          <a:latin typeface="微软雅黑" panose="020B0503020204020204" pitchFamily="34" charset="-122"/>
                          <a:ea typeface="微软雅黑" panose="020B0503020204020204" pitchFamily="34" charset="-122"/>
                        </a:rPr>
                        <a:t>NXP</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美国德州</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7-8</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月恢复供应</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奥迪等欧美车系</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RA6</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瑞萨</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日本茨城县</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洁净室大火（</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寸）；马来西亚等封装厂受疫情影响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8-9</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本田等日系</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XC2000</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美国德州</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7-8</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月恢复供应</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AIS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MEMS</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意法半导体</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意大利</a:t>
                      </a:r>
                      <a:r>
                        <a:rPr lang="en-US" sz="600" b="0" i="0" u="none" strike="noStrike">
                          <a:solidFill>
                            <a:srgbClr val="000000"/>
                          </a:solidFill>
                          <a:effectLst/>
                          <a:latin typeface="微软雅黑" panose="020B0503020204020204" pitchFamily="34" charset="-122"/>
                          <a:ea typeface="微软雅黑" panose="020B0503020204020204" pitchFamily="34" charset="-122"/>
                        </a:rPr>
                        <a:t>Castelletto</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需求旺盛</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本田等全球车企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CoolMOS</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MOSFET</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马来西亚</a:t>
                      </a:r>
                      <a:r>
                        <a:rPr lang="en-US" sz="600" b="0" i="0" u="none" strike="noStrike">
                          <a:solidFill>
                            <a:srgbClr val="000000"/>
                          </a:solidFill>
                          <a:effectLst/>
                          <a:latin typeface="微软雅黑" panose="020B0503020204020204" pitchFamily="34" charset="-122"/>
                          <a:ea typeface="微软雅黑" panose="020B0503020204020204" pitchFamily="34" charset="-122"/>
                        </a:rPr>
                        <a:t>Kulim</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需求旺盛</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4988">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IGBT</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马来西亚工厂、美国得州工厂</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STM32F</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意法半导体</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欧洲</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罢工；疫情导致晶圆厂开工不足；马来西亚等封装厂受疫情影响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FS32</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600" b="0" i="0" u="none" strike="noStrike">
                          <a:solidFill>
                            <a:srgbClr val="000000"/>
                          </a:solidFill>
                          <a:effectLst/>
                          <a:latin typeface="微软雅黑" panose="020B0503020204020204" pitchFamily="34" charset="-122"/>
                          <a:ea typeface="微软雅黑" panose="020B0503020204020204" pitchFamily="34" charset="-122"/>
                        </a:rPr>
                        <a:t>NXP</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美国德州</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7-8</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月恢复供应</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奥迪等欧美车系</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RA6</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瑞萨</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日本茨城县</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洁净室大火（</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寸）；马来西亚等封装厂受疫情影响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8-9</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本田等日系</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XC2000</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美国德州</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7-8</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月恢复供应</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AIS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MEMS</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意法半导体</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意大利</a:t>
                      </a:r>
                      <a:r>
                        <a:rPr lang="en-US" sz="600" b="0" i="0" u="none" strike="noStrike">
                          <a:solidFill>
                            <a:srgbClr val="000000"/>
                          </a:solidFill>
                          <a:effectLst/>
                          <a:latin typeface="微软雅黑" panose="020B0503020204020204" pitchFamily="34" charset="-122"/>
                          <a:ea typeface="微软雅黑" panose="020B0503020204020204" pitchFamily="34" charset="-122"/>
                        </a:rPr>
                        <a:t>Castelletto</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需求旺盛</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动力系统；底盘及安全性</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本田等全球车企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CoolMOS</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MOSFET</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马来西亚</a:t>
                      </a:r>
                      <a:r>
                        <a:rPr lang="en-US" sz="600" b="0" i="0" u="none" strike="noStrike">
                          <a:solidFill>
                            <a:srgbClr val="000000"/>
                          </a:solidFill>
                          <a:effectLst/>
                          <a:latin typeface="微软雅黑" panose="020B0503020204020204" pitchFamily="34" charset="-122"/>
                          <a:ea typeface="微软雅黑" panose="020B0503020204020204" pitchFamily="34" charset="-122"/>
                        </a:rPr>
                        <a:t>Kulim</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需求旺盛</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4988">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IGBT</a:t>
                      </a:r>
                      <a:endParaRPr 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马来西亚工厂、美国得州工厂</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600" b="0" i="0" u="none" strike="noStrike">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dirty="0">
                          <a:solidFill>
                            <a:srgbClr val="000000"/>
                          </a:solidFill>
                          <a:effectLst/>
                          <a:latin typeface="微软雅黑" panose="020B0503020204020204" pitchFamily="34" charset="-122"/>
                          <a:ea typeface="微软雅黑" panose="020B0503020204020204" pitchFamily="34" charset="-122"/>
                        </a:rPr>
                        <a:t>大众等全球车企</a:t>
                      </a:r>
                      <a:endParaRPr lang="zh-CN" altLang="en-US" sz="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8" name="矩形 7"/>
          <p:cNvSpPr/>
          <p:nvPr/>
        </p:nvSpPr>
        <p:spPr>
          <a:xfrm>
            <a:off x="1197868" y="2348880"/>
            <a:ext cx="1008112" cy="936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197868" y="4257088"/>
            <a:ext cx="1008112" cy="972111"/>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197868" y="3684283"/>
            <a:ext cx="1008112" cy="464797"/>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97868" y="5628209"/>
            <a:ext cx="1008112" cy="464797"/>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8" y="381164"/>
            <a:ext cx="540786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缺芯复盘：系统性</a:t>
            </a:r>
            <a:r>
              <a:rPr lang="zh-CN" altLang="en-US" sz="3000" b="1" dirty="0" smtClean="0">
                <a:solidFill>
                  <a:srgbClr val="E10000"/>
                </a:solidFill>
                <a:latin typeface="微软雅黑" panose="020B0503020204020204" pitchFamily="34" charset="-122"/>
                <a:ea typeface="微软雅黑" panose="020B0503020204020204" pitchFamily="34" charset="-122"/>
              </a:rPr>
              <a:t>供需错配</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909836" y="1196752"/>
            <a:ext cx="1431917" cy="360040"/>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需求</a:t>
            </a:r>
            <a:endParaRPr lang="zh-CN" altLang="en-US" sz="1400" b="1" dirty="0"/>
          </a:p>
        </p:txBody>
      </p:sp>
      <p:sp>
        <p:nvSpPr>
          <p:cNvPr id="16" name="圆角矩形 15"/>
          <p:cNvSpPr/>
          <p:nvPr/>
        </p:nvSpPr>
        <p:spPr>
          <a:xfrm>
            <a:off x="9108135" y="1202056"/>
            <a:ext cx="2679964" cy="360040"/>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供给</a:t>
            </a:r>
            <a:endParaRPr lang="zh-CN" altLang="en-US" sz="1400" b="1" dirty="0"/>
          </a:p>
        </p:txBody>
      </p:sp>
      <p:sp>
        <p:nvSpPr>
          <p:cNvPr id="17" name="矩形 16"/>
          <p:cNvSpPr/>
          <p:nvPr/>
        </p:nvSpPr>
        <p:spPr>
          <a:xfrm>
            <a:off x="367862" y="1687576"/>
            <a:ext cx="417913" cy="97368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传统产品</a:t>
            </a:r>
            <a:endParaRPr lang="zh-CN" altLang="en-US" sz="1400" b="1" dirty="0"/>
          </a:p>
        </p:txBody>
      </p:sp>
      <p:sp>
        <p:nvSpPr>
          <p:cNvPr id="18" name="矩形 17"/>
          <p:cNvSpPr/>
          <p:nvPr/>
        </p:nvSpPr>
        <p:spPr>
          <a:xfrm>
            <a:off x="367862" y="2901858"/>
            <a:ext cx="417913" cy="3256281"/>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新技术</a:t>
            </a:r>
            <a:r>
              <a:rPr lang="en-US" altLang="zh-CN" sz="1400" b="1" dirty="0" smtClean="0"/>
              <a:t>&amp;</a:t>
            </a:r>
            <a:r>
              <a:rPr lang="zh-CN" altLang="en-US" sz="1400" b="1" dirty="0" smtClean="0"/>
              <a:t>新产品</a:t>
            </a:r>
            <a:endParaRPr lang="zh-CN" altLang="en-US" sz="1400" b="1" dirty="0"/>
          </a:p>
        </p:txBody>
      </p:sp>
      <p:sp>
        <p:nvSpPr>
          <p:cNvPr id="19" name="矩形 18"/>
          <p:cNvSpPr/>
          <p:nvPr/>
        </p:nvSpPr>
        <p:spPr>
          <a:xfrm>
            <a:off x="9329667" y="1685468"/>
            <a:ext cx="1080120" cy="36004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原有</a:t>
            </a:r>
            <a:r>
              <a:rPr lang="zh-CN" altLang="en-US" sz="1400" b="1" dirty="0" smtClean="0"/>
              <a:t>产能</a:t>
            </a:r>
            <a:endParaRPr lang="zh-CN" altLang="en-US" sz="1400" b="1" dirty="0"/>
          </a:p>
        </p:txBody>
      </p:sp>
      <p:sp>
        <p:nvSpPr>
          <p:cNvPr id="20" name="矩形 19"/>
          <p:cNvSpPr/>
          <p:nvPr/>
        </p:nvSpPr>
        <p:spPr>
          <a:xfrm>
            <a:off x="10547156" y="1685468"/>
            <a:ext cx="1080120" cy="36004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稼动率</a:t>
            </a:r>
            <a:endParaRPr lang="zh-CN" altLang="en-US" sz="1400" b="1" dirty="0"/>
          </a:p>
        </p:txBody>
      </p:sp>
      <p:sp>
        <p:nvSpPr>
          <p:cNvPr id="21" name="矩形 20"/>
          <p:cNvSpPr/>
          <p:nvPr/>
        </p:nvSpPr>
        <p:spPr>
          <a:xfrm>
            <a:off x="999366" y="1690275"/>
            <a:ext cx="1178595" cy="239049"/>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4G</a:t>
            </a:r>
            <a:r>
              <a:rPr lang="zh-CN" altLang="en-US" sz="1200" b="1" dirty="0" smtClean="0"/>
              <a:t>手机</a:t>
            </a:r>
            <a:endParaRPr lang="zh-CN" altLang="en-US" sz="1200" b="1" dirty="0"/>
          </a:p>
        </p:txBody>
      </p:sp>
      <p:sp>
        <p:nvSpPr>
          <p:cNvPr id="22" name="矩形 21"/>
          <p:cNvSpPr/>
          <p:nvPr/>
        </p:nvSpPr>
        <p:spPr>
          <a:xfrm>
            <a:off x="999366" y="2169927"/>
            <a:ext cx="1178595" cy="49132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t>平板</a:t>
            </a:r>
            <a:r>
              <a:rPr lang="en-US" altLang="zh-CN" sz="1200" b="1" dirty="0" smtClean="0"/>
              <a:t>&amp;</a:t>
            </a:r>
            <a:r>
              <a:rPr lang="zh-CN" altLang="en-US" sz="1200" b="1" dirty="0" smtClean="0"/>
              <a:t>笔电</a:t>
            </a:r>
            <a:r>
              <a:rPr lang="en-US" altLang="zh-CN" sz="1200" b="1" dirty="0" smtClean="0"/>
              <a:t>&amp;</a:t>
            </a:r>
            <a:r>
              <a:rPr lang="zh-CN" altLang="en-US" sz="1200" b="1" dirty="0" smtClean="0"/>
              <a:t>个人</a:t>
            </a:r>
            <a:r>
              <a:rPr lang="en-US" altLang="zh-CN" sz="1200" b="1" dirty="0" smtClean="0"/>
              <a:t>PC&amp;</a:t>
            </a:r>
            <a:r>
              <a:rPr lang="zh-CN" altLang="en-US" sz="1200" b="1" dirty="0" smtClean="0"/>
              <a:t>游戏机</a:t>
            </a:r>
            <a:endParaRPr lang="zh-CN" altLang="en-US" sz="1200" b="1" dirty="0"/>
          </a:p>
        </p:txBody>
      </p:sp>
      <p:sp>
        <p:nvSpPr>
          <p:cNvPr id="23" name="矩形 22"/>
          <p:cNvSpPr/>
          <p:nvPr/>
        </p:nvSpPr>
        <p:spPr>
          <a:xfrm>
            <a:off x="988778" y="2901858"/>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4G</a:t>
            </a:r>
            <a:r>
              <a:rPr lang="zh-CN" altLang="en-US" sz="1200" b="1" dirty="0"/>
              <a:t>→</a:t>
            </a:r>
            <a:r>
              <a:rPr lang="en-US" altLang="zh-CN" sz="1200" b="1" dirty="0"/>
              <a:t>5G</a:t>
            </a:r>
            <a:endParaRPr lang="zh-CN" altLang="en-US" sz="1200" b="1" dirty="0"/>
          </a:p>
        </p:txBody>
      </p:sp>
      <p:sp>
        <p:nvSpPr>
          <p:cNvPr id="26" name="矩形 25"/>
          <p:cNvSpPr/>
          <p:nvPr/>
        </p:nvSpPr>
        <p:spPr>
          <a:xfrm>
            <a:off x="86687" y="3517755"/>
            <a:ext cx="309864" cy="1760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电气化</a:t>
            </a:r>
            <a:r>
              <a:rPr lang="en-US" altLang="zh-CN" sz="1200" b="1" dirty="0" smtClean="0">
                <a:solidFill>
                  <a:srgbClr val="E10000"/>
                </a:solidFill>
              </a:rPr>
              <a:t>+</a:t>
            </a:r>
            <a:r>
              <a:rPr lang="zh-CN" altLang="en-US" sz="1200" b="1" dirty="0">
                <a:solidFill>
                  <a:srgbClr val="E10000"/>
                </a:solidFill>
              </a:rPr>
              <a:t>智能化</a:t>
            </a:r>
            <a:endParaRPr lang="zh-CN" altLang="en-US" sz="1200" b="1" dirty="0">
              <a:solidFill>
                <a:srgbClr val="E10000"/>
              </a:solidFill>
            </a:endParaRPr>
          </a:p>
        </p:txBody>
      </p:sp>
      <p:sp>
        <p:nvSpPr>
          <p:cNvPr id="27" name="矩形 26"/>
          <p:cNvSpPr/>
          <p:nvPr/>
        </p:nvSpPr>
        <p:spPr>
          <a:xfrm>
            <a:off x="988778" y="3365918"/>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可穿戴设备</a:t>
            </a:r>
            <a:endParaRPr lang="zh-CN" altLang="en-US" sz="1200" b="1" dirty="0"/>
          </a:p>
        </p:txBody>
      </p:sp>
      <p:sp>
        <p:nvSpPr>
          <p:cNvPr id="28" name="矩形 27"/>
          <p:cNvSpPr/>
          <p:nvPr/>
        </p:nvSpPr>
        <p:spPr>
          <a:xfrm>
            <a:off x="988777" y="3852779"/>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智能家居</a:t>
            </a:r>
            <a:endParaRPr lang="zh-CN" altLang="en-US" sz="1200" b="1" dirty="0"/>
          </a:p>
        </p:txBody>
      </p:sp>
      <p:sp>
        <p:nvSpPr>
          <p:cNvPr id="30" name="矩形 29"/>
          <p:cNvSpPr/>
          <p:nvPr/>
        </p:nvSpPr>
        <p:spPr>
          <a:xfrm>
            <a:off x="988778" y="4339640"/>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新能源车</a:t>
            </a:r>
            <a:endParaRPr lang="zh-CN" altLang="en-US" sz="1200" b="1" dirty="0"/>
          </a:p>
        </p:txBody>
      </p:sp>
      <p:sp>
        <p:nvSpPr>
          <p:cNvPr id="33" name="矩形 32"/>
          <p:cNvSpPr/>
          <p:nvPr/>
        </p:nvSpPr>
        <p:spPr>
          <a:xfrm>
            <a:off x="988778" y="4826501"/>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智能驾驶</a:t>
            </a:r>
            <a:endParaRPr lang="zh-CN" altLang="en-US" sz="1200" b="1" dirty="0"/>
          </a:p>
        </p:txBody>
      </p:sp>
      <p:sp>
        <p:nvSpPr>
          <p:cNvPr id="35" name="矩形 34"/>
          <p:cNvSpPr/>
          <p:nvPr/>
        </p:nvSpPr>
        <p:spPr>
          <a:xfrm>
            <a:off x="988778" y="5313363"/>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数字货币</a:t>
            </a:r>
            <a:endParaRPr lang="zh-CN" altLang="en-US" sz="1200" b="1" dirty="0"/>
          </a:p>
        </p:txBody>
      </p:sp>
      <p:sp>
        <p:nvSpPr>
          <p:cNvPr id="37" name="矩形 36"/>
          <p:cNvSpPr/>
          <p:nvPr/>
        </p:nvSpPr>
        <p:spPr>
          <a:xfrm>
            <a:off x="2720308" y="1690275"/>
            <a:ext cx="1010784" cy="1457841"/>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E10000"/>
                </a:solidFill>
              </a:rPr>
              <a:t>APU</a:t>
            </a:r>
            <a:r>
              <a:rPr lang="zh-CN" altLang="en-US" sz="1200" b="1" dirty="0" smtClean="0">
                <a:solidFill>
                  <a:srgbClr val="E10000"/>
                </a:solidFill>
              </a:rPr>
              <a:t>、基带、存储、</a:t>
            </a:r>
            <a:r>
              <a:rPr lang="en-US" altLang="zh-CN" sz="1200" b="1" dirty="0" smtClean="0">
                <a:solidFill>
                  <a:srgbClr val="E10000"/>
                </a:solidFill>
              </a:rPr>
              <a:t>GPU</a:t>
            </a:r>
            <a:endParaRPr lang="zh-CN" altLang="en-US" sz="1200" b="1" dirty="0">
              <a:solidFill>
                <a:srgbClr val="E10000"/>
              </a:solidFill>
            </a:endParaRPr>
          </a:p>
        </p:txBody>
      </p:sp>
      <p:sp>
        <p:nvSpPr>
          <p:cNvPr id="38" name="矩形 37"/>
          <p:cNvSpPr/>
          <p:nvPr/>
        </p:nvSpPr>
        <p:spPr>
          <a:xfrm>
            <a:off x="3866729" y="1684092"/>
            <a:ext cx="1010784" cy="1464023"/>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射频、电源</a:t>
            </a:r>
            <a:endParaRPr lang="zh-CN" altLang="en-US" sz="1200" b="1" dirty="0">
              <a:solidFill>
                <a:srgbClr val="FA6400"/>
              </a:solidFill>
            </a:endParaRPr>
          </a:p>
        </p:txBody>
      </p:sp>
      <p:sp>
        <p:nvSpPr>
          <p:cNvPr id="40" name="矩形 39"/>
          <p:cNvSpPr/>
          <p:nvPr/>
        </p:nvSpPr>
        <p:spPr>
          <a:xfrm>
            <a:off x="2720308" y="3369631"/>
            <a:ext cx="1010784" cy="729405"/>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边缘端</a:t>
            </a:r>
            <a:r>
              <a:rPr lang="en-US" altLang="zh-CN" sz="1200" b="1" dirty="0">
                <a:solidFill>
                  <a:srgbClr val="E10000"/>
                </a:solidFill>
              </a:rPr>
              <a:t>AI</a:t>
            </a:r>
            <a:endParaRPr lang="zh-CN" altLang="en-US" sz="1200" b="1" dirty="0">
              <a:solidFill>
                <a:srgbClr val="E10000"/>
              </a:solidFill>
            </a:endParaRPr>
          </a:p>
        </p:txBody>
      </p:sp>
      <p:sp>
        <p:nvSpPr>
          <p:cNvPr id="44" name="矩形 43"/>
          <p:cNvSpPr/>
          <p:nvPr/>
        </p:nvSpPr>
        <p:spPr>
          <a:xfrm>
            <a:off x="3866729" y="3374979"/>
            <a:ext cx="1010784" cy="719223"/>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6400"/>
                </a:solidFill>
              </a:rPr>
              <a:t>MCU</a:t>
            </a:r>
            <a:r>
              <a:rPr lang="zh-CN" altLang="en-US" sz="1200" b="1" dirty="0">
                <a:solidFill>
                  <a:srgbClr val="FA6400"/>
                </a:solidFill>
              </a:rPr>
              <a:t>、蓝牙、</a:t>
            </a:r>
            <a:r>
              <a:rPr lang="en-US" altLang="zh-CN" sz="1200" b="1" dirty="0" err="1">
                <a:solidFill>
                  <a:srgbClr val="FA6400"/>
                </a:solidFill>
              </a:rPr>
              <a:t>WiFi</a:t>
            </a:r>
            <a:r>
              <a:rPr lang="zh-CN" altLang="en-US" sz="1200" b="1" dirty="0">
                <a:solidFill>
                  <a:srgbClr val="FA6400"/>
                </a:solidFill>
              </a:rPr>
              <a:t>、传感器、电源</a:t>
            </a:r>
            <a:endParaRPr lang="zh-CN" altLang="en-US" sz="1200" b="1" dirty="0">
              <a:solidFill>
                <a:srgbClr val="FA6400"/>
              </a:solidFill>
            </a:endParaRPr>
          </a:p>
        </p:txBody>
      </p:sp>
      <p:sp>
        <p:nvSpPr>
          <p:cNvPr id="48" name="矩形 47"/>
          <p:cNvSpPr/>
          <p:nvPr/>
        </p:nvSpPr>
        <p:spPr>
          <a:xfrm>
            <a:off x="3866729" y="4330213"/>
            <a:ext cx="1010784" cy="360315"/>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车身</a:t>
            </a:r>
            <a:r>
              <a:rPr lang="en-US" altLang="zh-CN" sz="1200" b="1" dirty="0" smtClean="0">
                <a:solidFill>
                  <a:srgbClr val="FA6400"/>
                </a:solidFill>
              </a:rPr>
              <a:t>MCU</a:t>
            </a:r>
            <a:r>
              <a:rPr lang="zh-CN" altLang="en-US" sz="1200" b="1" dirty="0" smtClean="0">
                <a:solidFill>
                  <a:srgbClr val="FA6400"/>
                </a:solidFill>
              </a:rPr>
              <a:t>、功率</a:t>
            </a:r>
            <a:r>
              <a:rPr lang="zh-CN" altLang="en-US" sz="1200" b="1" dirty="0">
                <a:solidFill>
                  <a:srgbClr val="FA6400"/>
                </a:solidFill>
              </a:rPr>
              <a:t>器件</a:t>
            </a:r>
            <a:endParaRPr lang="zh-CN" altLang="en-US" sz="1200" b="1" dirty="0">
              <a:solidFill>
                <a:srgbClr val="FA6400"/>
              </a:solidFill>
            </a:endParaRPr>
          </a:p>
        </p:txBody>
      </p:sp>
      <p:sp>
        <p:nvSpPr>
          <p:cNvPr id="49" name="矩形 48"/>
          <p:cNvSpPr/>
          <p:nvPr/>
        </p:nvSpPr>
        <p:spPr>
          <a:xfrm>
            <a:off x="2720308" y="4339640"/>
            <a:ext cx="1010784" cy="246258"/>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ECU</a:t>
            </a:r>
            <a:r>
              <a:rPr lang="zh-CN" altLang="en-US" sz="1200" b="1" dirty="0">
                <a:solidFill>
                  <a:srgbClr val="E10000"/>
                </a:solidFill>
              </a:rPr>
              <a:t>、存储</a:t>
            </a:r>
            <a:endParaRPr lang="zh-CN" altLang="en-US" sz="1200" b="1" dirty="0">
              <a:solidFill>
                <a:srgbClr val="E10000"/>
              </a:solidFill>
            </a:endParaRPr>
          </a:p>
        </p:txBody>
      </p:sp>
      <p:sp>
        <p:nvSpPr>
          <p:cNvPr id="50" name="矩形 49"/>
          <p:cNvSpPr/>
          <p:nvPr/>
        </p:nvSpPr>
        <p:spPr>
          <a:xfrm>
            <a:off x="3868822" y="4821909"/>
            <a:ext cx="1010784" cy="250850"/>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各类传感器</a:t>
            </a:r>
            <a:endParaRPr lang="zh-CN" altLang="en-US" sz="1200" b="1" dirty="0">
              <a:solidFill>
                <a:srgbClr val="FA6400"/>
              </a:solidFill>
            </a:endParaRPr>
          </a:p>
        </p:txBody>
      </p:sp>
      <p:sp>
        <p:nvSpPr>
          <p:cNvPr id="51" name="矩形 50"/>
          <p:cNvSpPr/>
          <p:nvPr/>
        </p:nvSpPr>
        <p:spPr>
          <a:xfrm>
            <a:off x="2720308" y="4837552"/>
            <a:ext cx="1010784" cy="717054"/>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E10000"/>
                </a:solidFill>
              </a:rPr>
              <a:t>ASIC</a:t>
            </a:r>
            <a:r>
              <a:rPr lang="zh-CN" altLang="en-US" sz="1200" b="1" dirty="0" smtClean="0">
                <a:solidFill>
                  <a:srgbClr val="E10000"/>
                </a:solidFill>
              </a:rPr>
              <a:t>、</a:t>
            </a:r>
            <a:r>
              <a:rPr lang="en-US" altLang="zh-CN" sz="1200" b="1" dirty="0" smtClean="0">
                <a:solidFill>
                  <a:srgbClr val="E10000"/>
                </a:solidFill>
              </a:rPr>
              <a:t>GPU</a:t>
            </a:r>
            <a:r>
              <a:rPr lang="zh-CN" altLang="en-US" sz="1200" b="1" dirty="0" smtClean="0">
                <a:solidFill>
                  <a:srgbClr val="E10000"/>
                </a:solidFill>
              </a:rPr>
              <a:t>、存储</a:t>
            </a:r>
            <a:endParaRPr lang="zh-CN" altLang="en-US" sz="1200" b="1" dirty="0">
              <a:solidFill>
                <a:srgbClr val="E10000"/>
              </a:solidFill>
            </a:endParaRPr>
          </a:p>
        </p:txBody>
      </p:sp>
      <p:sp>
        <p:nvSpPr>
          <p:cNvPr id="52" name="矩形 51"/>
          <p:cNvSpPr/>
          <p:nvPr/>
        </p:nvSpPr>
        <p:spPr>
          <a:xfrm>
            <a:off x="9329667" y="2261531"/>
            <a:ext cx="1080120" cy="44025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先进制程依赖台积电</a:t>
            </a:r>
            <a:endParaRPr lang="zh-CN" altLang="en-US" sz="1200" b="1" dirty="0"/>
          </a:p>
        </p:txBody>
      </p:sp>
      <p:sp>
        <p:nvSpPr>
          <p:cNvPr id="53" name="矩形 52"/>
          <p:cNvSpPr/>
          <p:nvPr/>
        </p:nvSpPr>
        <p:spPr>
          <a:xfrm>
            <a:off x="9329667" y="2870250"/>
            <a:ext cx="1080120" cy="6236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模拟类芯片依赖海外</a:t>
            </a:r>
            <a:r>
              <a:rPr lang="en-US" altLang="zh-CN" sz="1200" b="1" dirty="0"/>
              <a:t>IDM</a:t>
            </a:r>
            <a:endParaRPr lang="zh-CN" altLang="en-US" sz="1200" b="1" dirty="0"/>
          </a:p>
        </p:txBody>
      </p:sp>
      <p:sp>
        <p:nvSpPr>
          <p:cNvPr id="54" name="矩形 53"/>
          <p:cNvSpPr/>
          <p:nvPr/>
        </p:nvSpPr>
        <p:spPr>
          <a:xfrm>
            <a:off x="9329667" y="3662339"/>
            <a:ext cx="1080120" cy="6236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核心功率半导体依赖海外</a:t>
            </a:r>
            <a:r>
              <a:rPr lang="en-US" altLang="zh-CN" sz="1200" b="1" dirty="0"/>
              <a:t>IDM</a:t>
            </a:r>
            <a:endParaRPr lang="zh-CN" altLang="en-US" sz="1200" b="1" dirty="0"/>
          </a:p>
        </p:txBody>
      </p:sp>
      <p:sp>
        <p:nvSpPr>
          <p:cNvPr id="55" name="矩形 54"/>
          <p:cNvSpPr/>
          <p:nvPr/>
        </p:nvSpPr>
        <p:spPr>
          <a:xfrm>
            <a:off x="9265609" y="5069455"/>
            <a:ext cx="1162286" cy="591247"/>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2019</a:t>
            </a:r>
            <a:r>
              <a:rPr lang="zh-CN" altLang="en-US" sz="1200" b="1" dirty="0">
                <a:solidFill>
                  <a:srgbClr val="FABE78"/>
                </a:solidFill>
              </a:rPr>
              <a:t>年后产业扩产动作减缓</a:t>
            </a:r>
            <a:endParaRPr lang="zh-CN" altLang="en-US" sz="1200" b="1" dirty="0">
              <a:solidFill>
                <a:srgbClr val="FABE78"/>
              </a:solidFill>
            </a:endParaRPr>
          </a:p>
        </p:txBody>
      </p:sp>
      <p:sp>
        <p:nvSpPr>
          <p:cNvPr id="56" name="矩形 55"/>
          <p:cNvSpPr/>
          <p:nvPr/>
        </p:nvSpPr>
        <p:spPr>
          <a:xfrm>
            <a:off x="9265608" y="5739893"/>
            <a:ext cx="1162287" cy="496638"/>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12</a:t>
            </a:r>
            <a:r>
              <a:rPr lang="zh-CN" altLang="en-US" sz="1200" b="1" dirty="0">
                <a:solidFill>
                  <a:srgbClr val="FABE78"/>
                </a:solidFill>
              </a:rPr>
              <a:t>寸产能经济性尚在提升</a:t>
            </a:r>
            <a:endParaRPr lang="zh-CN" altLang="en-US" sz="1200" b="1" dirty="0">
              <a:solidFill>
                <a:srgbClr val="FABE78"/>
              </a:solidFill>
            </a:endParaRPr>
          </a:p>
        </p:txBody>
      </p:sp>
      <p:sp>
        <p:nvSpPr>
          <p:cNvPr id="57" name="矩形 56"/>
          <p:cNvSpPr/>
          <p:nvPr/>
        </p:nvSpPr>
        <p:spPr>
          <a:xfrm>
            <a:off x="10483097" y="5739893"/>
            <a:ext cx="1224393" cy="496638"/>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8</a:t>
            </a:r>
            <a:r>
              <a:rPr lang="zh-CN" altLang="en-US" sz="1200" b="1" dirty="0">
                <a:solidFill>
                  <a:srgbClr val="FABE78"/>
                </a:solidFill>
              </a:rPr>
              <a:t>寸产能设备供应持续缩减</a:t>
            </a:r>
            <a:endParaRPr lang="zh-CN" altLang="en-US" sz="1200" b="1" dirty="0">
              <a:solidFill>
                <a:srgbClr val="FABE78"/>
              </a:solidFill>
            </a:endParaRPr>
          </a:p>
        </p:txBody>
      </p:sp>
      <p:sp>
        <p:nvSpPr>
          <p:cNvPr id="58" name="矩形 57"/>
          <p:cNvSpPr/>
          <p:nvPr/>
        </p:nvSpPr>
        <p:spPr>
          <a:xfrm>
            <a:off x="10547156" y="2261531"/>
            <a:ext cx="1080120" cy="310305"/>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国际关系</a:t>
            </a:r>
            <a:endParaRPr lang="zh-CN" altLang="en-US" sz="1200" b="1" dirty="0"/>
          </a:p>
        </p:txBody>
      </p:sp>
      <p:sp>
        <p:nvSpPr>
          <p:cNvPr id="59" name="矩形 58"/>
          <p:cNvSpPr/>
          <p:nvPr/>
        </p:nvSpPr>
        <p:spPr>
          <a:xfrm>
            <a:off x="6263940" y="1196752"/>
            <a:ext cx="564871" cy="483742"/>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全球通胀</a:t>
            </a:r>
            <a:endParaRPr lang="zh-CN" altLang="en-US" sz="1200" b="1" dirty="0"/>
          </a:p>
        </p:txBody>
      </p:sp>
      <p:sp>
        <p:nvSpPr>
          <p:cNvPr id="60" name="矩形 59"/>
          <p:cNvSpPr/>
          <p:nvPr/>
        </p:nvSpPr>
        <p:spPr>
          <a:xfrm>
            <a:off x="7019367" y="1196752"/>
            <a:ext cx="1024314" cy="483742"/>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t>部分</a:t>
            </a:r>
            <a:r>
              <a:rPr lang="zh-CN" altLang="en-US" sz="1200" b="1" dirty="0"/>
              <a:t>原材料</a:t>
            </a:r>
            <a:r>
              <a:rPr lang="zh-CN" altLang="en-US" sz="1200" b="1" dirty="0" smtClean="0"/>
              <a:t>产出</a:t>
            </a:r>
            <a:r>
              <a:rPr lang="zh-CN" altLang="en-US" sz="1200" b="1" dirty="0"/>
              <a:t>受限</a:t>
            </a:r>
            <a:endParaRPr lang="zh-CN" altLang="en-US" sz="1200" b="1" dirty="0"/>
          </a:p>
        </p:txBody>
      </p:sp>
      <p:sp>
        <p:nvSpPr>
          <p:cNvPr id="61" name="圆角矩形 60"/>
          <p:cNvSpPr/>
          <p:nvPr/>
        </p:nvSpPr>
        <p:spPr>
          <a:xfrm>
            <a:off x="6268048" y="2069839"/>
            <a:ext cx="1775634" cy="372887"/>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价格</a:t>
            </a:r>
            <a:endParaRPr lang="zh-CN" altLang="en-US" sz="1400" b="1" dirty="0"/>
          </a:p>
        </p:txBody>
      </p:sp>
      <p:sp>
        <p:nvSpPr>
          <p:cNvPr id="62" name="圆角矩形 61"/>
          <p:cNvSpPr/>
          <p:nvPr/>
        </p:nvSpPr>
        <p:spPr>
          <a:xfrm>
            <a:off x="6263940" y="4771240"/>
            <a:ext cx="1779741" cy="346439"/>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货期</a:t>
            </a:r>
            <a:endParaRPr lang="zh-CN" altLang="en-US" sz="1400" b="1" dirty="0"/>
          </a:p>
        </p:txBody>
      </p:sp>
      <p:sp>
        <p:nvSpPr>
          <p:cNvPr id="63" name="矩形 62"/>
          <p:cNvSpPr/>
          <p:nvPr/>
        </p:nvSpPr>
        <p:spPr>
          <a:xfrm>
            <a:off x="10547156" y="2654766"/>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日本火灾、地震</a:t>
            </a:r>
            <a:endParaRPr lang="zh-CN" altLang="en-US" sz="1200" b="1" dirty="0"/>
          </a:p>
        </p:txBody>
      </p:sp>
      <p:sp>
        <p:nvSpPr>
          <p:cNvPr id="64" name="矩形 63"/>
          <p:cNvSpPr/>
          <p:nvPr/>
        </p:nvSpPr>
        <p:spPr>
          <a:xfrm>
            <a:off x="10547156" y="3084260"/>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美国暴风雪</a:t>
            </a:r>
            <a:endParaRPr lang="zh-CN" altLang="en-US" sz="1200" b="1" dirty="0"/>
          </a:p>
        </p:txBody>
      </p:sp>
      <p:sp>
        <p:nvSpPr>
          <p:cNvPr id="65" name="矩形 64"/>
          <p:cNvSpPr/>
          <p:nvPr/>
        </p:nvSpPr>
        <p:spPr>
          <a:xfrm>
            <a:off x="10547156" y="3513754"/>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中国台湾地震、旱灾</a:t>
            </a:r>
            <a:endParaRPr lang="zh-CN" altLang="en-US" sz="1200" b="1" dirty="0"/>
          </a:p>
        </p:txBody>
      </p:sp>
      <p:sp>
        <p:nvSpPr>
          <p:cNvPr id="66" name="矩形 65"/>
          <p:cNvSpPr/>
          <p:nvPr/>
        </p:nvSpPr>
        <p:spPr>
          <a:xfrm>
            <a:off x="10547156" y="3943248"/>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东南亚疫情</a:t>
            </a:r>
            <a:endParaRPr lang="zh-CN" altLang="en-US" sz="1200" b="1" dirty="0"/>
          </a:p>
        </p:txBody>
      </p:sp>
      <p:sp>
        <p:nvSpPr>
          <p:cNvPr id="67" name="矩形 66"/>
          <p:cNvSpPr/>
          <p:nvPr/>
        </p:nvSpPr>
        <p:spPr>
          <a:xfrm>
            <a:off x="6252194" y="5527068"/>
            <a:ext cx="813223" cy="521736"/>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东南亚</a:t>
            </a:r>
            <a:r>
              <a:rPr lang="zh-CN" altLang="en-US" sz="1200" b="1" dirty="0" smtClean="0"/>
              <a:t>疫情港口运力下降</a:t>
            </a:r>
            <a:endParaRPr lang="zh-CN" altLang="en-US" sz="1200" b="1" dirty="0"/>
          </a:p>
        </p:txBody>
      </p:sp>
      <p:sp>
        <p:nvSpPr>
          <p:cNvPr id="68" name="矩形 67"/>
          <p:cNvSpPr/>
          <p:nvPr/>
        </p:nvSpPr>
        <p:spPr>
          <a:xfrm>
            <a:off x="7283134" y="5527068"/>
            <a:ext cx="764041" cy="521736"/>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物流价格高企</a:t>
            </a:r>
            <a:endParaRPr lang="zh-CN" altLang="en-US" sz="1200" b="1" dirty="0"/>
          </a:p>
        </p:txBody>
      </p:sp>
      <p:sp>
        <p:nvSpPr>
          <p:cNvPr id="69" name="矩形 68"/>
          <p:cNvSpPr/>
          <p:nvPr/>
        </p:nvSpPr>
        <p:spPr>
          <a:xfrm>
            <a:off x="2720308" y="1204033"/>
            <a:ext cx="1010784" cy="36004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先进制程</a:t>
            </a:r>
            <a:endParaRPr lang="zh-CN" altLang="en-US" sz="1200" b="1" dirty="0">
              <a:solidFill>
                <a:srgbClr val="E10000"/>
              </a:solidFill>
            </a:endParaRPr>
          </a:p>
        </p:txBody>
      </p:sp>
      <p:sp>
        <p:nvSpPr>
          <p:cNvPr id="70" name="矩形 69"/>
          <p:cNvSpPr/>
          <p:nvPr/>
        </p:nvSpPr>
        <p:spPr>
          <a:xfrm>
            <a:off x="3924733" y="1204033"/>
            <a:ext cx="952780" cy="360040"/>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成熟制程</a:t>
            </a:r>
            <a:endParaRPr lang="zh-CN" altLang="en-US" sz="1200" b="1" dirty="0">
              <a:solidFill>
                <a:srgbClr val="FA6400"/>
              </a:solidFill>
            </a:endParaRPr>
          </a:p>
        </p:txBody>
      </p:sp>
      <p:sp>
        <p:nvSpPr>
          <p:cNvPr id="72" name="矩形 71"/>
          <p:cNvSpPr/>
          <p:nvPr/>
        </p:nvSpPr>
        <p:spPr>
          <a:xfrm>
            <a:off x="3866729" y="5308770"/>
            <a:ext cx="1010784" cy="849369"/>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电源管理</a:t>
            </a:r>
            <a:endParaRPr lang="zh-CN" altLang="en-US" sz="1200" b="1" dirty="0">
              <a:solidFill>
                <a:srgbClr val="FA6400"/>
              </a:solidFill>
            </a:endParaRPr>
          </a:p>
        </p:txBody>
      </p:sp>
      <p:sp>
        <p:nvSpPr>
          <p:cNvPr id="73" name="矩形 72"/>
          <p:cNvSpPr/>
          <p:nvPr/>
        </p:nvSpPr>
        <p:spPr>
          <a:xfrm>
            <a:off x="988778" y="5743416"/>
            <a:ext cx="1189184" cy="4147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植物照明、新型显示</a:t>
            </a:r>
            <a:endParaRPr lang="zh-CN" altLang="en-US" sz="1200" b="1" dirty="0"/>
          </a:p>
        </p:txBody>
      </p:sp>
      <p:sp>
        <p:nvSpPr>
          <p:cNvPr id="76" name="矩形 75"/>
          <p:cNvSpPr/>
          <p:nvPr/>
        </p:nvSpPr>
        <p:spPr>
          <a:xfrm>
            <a:off x="9265608" y="4690528"/>
            <a:ext cx="2441882" cy="299736"/>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新增产能</a:t>
            </a:r>
            <a:endParaRPr lang="zh-CN" altLang="en-US" sz="1400" b="1" dirty="0"/>
          </a:p>
        </p:txBody>
      </p:sp>
      <p:sp>
        <p:nvSpPr>
          <p:cNvPr id="77" name="矩形 76"/>
          <p:cNvSpPr/>
          <p:nvPr/>
        </p:nvSpPr>
        <p:spPr>
          <a:xfrm>
            <a:off x="10483098" y="5069455"/>
            <a:ext cx="1224392" cy="591247"/>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2020/21</a:t>
            </a:r>
            <a:r>
              <a:rPr lang="zh-CN" altLang="en-US" sz="1200" b="1" dirty="0">
                <a:solidFill>
                  <a:srgbClr val="FABE78"/>
                </a:solidFill>
              </a:rPr>
              <a:t>年新增产能最快于</a:t>
            </a:r>
            <a:r>
              <a:rPr lang="en-US" altLang="zh-CN" sz="1200" b="1" dirty="0">
                <a:solidFill>
                  <a:srgbClr val="FABE78"/>
                </a:solidFill>
              </a:rPr>
              <a:t>2022/23</a:t>
            </a:r>
            <a:r>
              <a:rPr lang="zh-CN" altLang="en-US" sz="1200" b="1" dirty="0">
                <a:solidFill>
                  <a:srgbClr val="FABE78"/>
                </a:solidFill>
              </a:rPr>
              <a:t>年开出</a:t>
            </a:r>
            <a:endParaRPr lang="zh-CN" altLang="en-US" sz="1200" b="1" dirty="0">
              <a:solidFill>
                <a:srgbClr val="FABE78"/>
              </a:solidFill>
            </a:endParaRPr>
          </a:p>
        </p:txBody>
      </p:sp>
      <p:sp>
        <p:nvSpPr>
          <p:cNvPr id="6" name="矩形 5"/>
          <p:cNvSpPr/>
          <p:nvPr/>
        </p:nvSpPr>
        <p:spPr>
          <a:xfrm>
            <a:off x="9108135" y="1616658"/>
            <a:ext cx="2679964" cy="29054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9108135" y="4604992"/>
            <a:ext cx="2679964" cy="1725795"/>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6263941" y="2928829"/>
            <a:ext cx="1779963" cy="330700"/>
          </a:xfrm>
          <a:prstGeom prst="rect">
            <a:avLst/>
          </a:prstGeom>
          <a:solidFill>
            <a:srgbClr val="FA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客户</a:t>
            </a:r>
            <a:endParaRPr lang="zh-CN" altLang="en-US" sz="1400" b="1" dirty="0"/>
          </a:p>
        </p:txBody>
      </p:sp>
      <p:sp>
        <p:nvSpPr>
          <p:cNvPr id="81" name="矩形 80"/>
          <p:cNvSpPr/>
          <p:nvPr/>
        </p:nvSpPr>
        <p:spPr>
          <a:xfrm>
            <a:off x="6269506" y="3741411"/>
            <a:ext cx="1774176" cy="346439"/>
          </a:xfrm>
          <a:prstGeom prst="rect">
            <a:avLst/>
          </a:prstGeom>
          <a:solidFill>
            <a:srgbClr val="FA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渠道</a:t>
            </a:r>
            <a:endParaRPr lang="zh-CN" altLang="en-US" sz="1400" b="1" dirty="0"/>
          </a:p>
        </p:txBody>
      </p:sp>
      <p:sp>
        <p:nvSpPr>
          <p:cNvPr id="82" name="矩形 81"/>
          <p:cNvSpPr/>
          <p:nvPr/>
        </p:nvSpPr>
        <p:spPr>
          <a:xfrm>
            <a:off x="909837" y="1616658"/>
            <a:ext cx="1431917" cy="4691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607458" y="1639683"/>
            <a:ext cx="2434554" cy="4691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5278078" y="3055897"/>
            <a:ext cx="384828" cy="1184782"/>
          </a:xfrm>
          <a:prstGeom prst="round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需求</a:t>
            </a:r>
            <a:endParaRPr lang="en-US" altLang="zh-CN" sz="1400" b="1" dirty="0"/>
          </a:p>
          <a:p>
            <a:pPr algn="ctr"/>
            <a:r>
              <a:rPr lang="zh-CN" altLang="en-US" sz="1400" b="1" dirty="0"/>
              <a:t>旺盛</a:t>
            </a:r>
            <a:endParaRPr lang="zh-CN" altLang="en-US" sz="1400" b="1" dirty="0"/>
          </a:p>
        </p:txBody>
      </p:sp>
      <p:sp>
        <p:nvSpPr>
          <p:cNvPr id="85" name="圆角矩形 84"/>
          <p:cNvSpPr/>
          <p:nvPr/>
        </p:nvSpPr>
        <p:spPr>
          <a:xfrm>
            <a:off x="8453884" y="3133784"/>
            <a:ext cx="384828" cy="1184782"/>
          </a:xfrm>
          <a:prstGeom prst="round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供给不足</a:t>
            </a:r>
            <a:endParaRPr lang="zh-CN" altLang="en-US" sz="1400" b="1" dirty="0"/>
          </a:p>
        </p:txBody>
      </p:sp>
      <p:sp>
        <p:nvSpPr>
          <p:cNvPr id="86" name="矩形 85"/>
          <p:cNvSpPr/>
          <p:nvPr/>
        </p:nvSpPr>
        <p:spPr>
          <a:xfrm>
            <a:off x="6052442" y="2490904"/>
            <a:ext cx="2161184" cy="2134339"/>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2272714" y="1691045"/>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2272714" y="3360256"/>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2272714" y="5292476"/>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2272714" y="5814338"/>
            <a:ext cx="1516382"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2272714" y="3831893"/>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a:off x="2272714" y="4337211"/>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右箭头 93"/>
          <p:cNvSpPr/>
          <p:nvPr/>
        </p:nvSpPr>
        <p:spPr>
          <a:xfrm>
            <a:off x="2272714" y="4821909"/>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右箭头 94"/>
          <p:cNvSpPr/>
          <p:nvPr/>
        </p:nvSpPr>
        <p:spPr>
          <a:xfrm>
            <a:off x="2272714" y="2267149"/>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右箭头 95"/>
          <p:cNvSpPr/>
          <p:nvPr/>
        </p:nvSpPr>
        <p:spPr>
          <a:xfrm>
            <a:off x="4954530" y="3358625"/>
            <a:ext cx="280503" cy="663088"/>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10323005" y="1725185"/>
            <a:ext cx="309864" cy="280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E10000"/>
                </a:solidFill>
              </a:rPr>
              <a:t>X</a:t>
            </a:r>
            <a:endParaRPr lang="zh-CN" altLang="en-US" sz="1200" b="1" dirty="0">
              <a:solidFill>
                <a:srgbClr val="E10000"/>
              </a:solidFill>
            </a:endParaRPr>
          </a:p>
        </p:txBody>
      </p:sp>
      <p:sp>
        <p:nvSpPr>
          <p:cNvPr id="98" name="右箭头 97"/>
          <p:cNvSpPr/>
          <p:nvPr/>
        </p:nvSpPr>
        <p:spPr>
          <a:xfrm flipH="1">
            <a:off x="8938191" y="3333113"/>
            <a:ext cx="280503" cy="714111"/>
          </a:xfrm>
          <a:prstGeom prst="rightArrow">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肘形连接符 10"/>
          <p:cNvCxnSpPr>
            <a:stCxn id="85" idx="0"/>
            <a:endCxn id="61" idx="3"/>
          </p:cNvCxnSpPr>
          <p:nvPr/>
        </p:nvCxnSpPr>
        <p:spPr>
          <a:xfrm rot="16200000" flipV="1">
            <a:off x="7906240" y="2393726"/>
            <a:ext cx="877501" cy="602616"/>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85" idx="2"/>
            <a:endCxn id="62" idx="3"/>
          </p:cNvCxnSpPr>
          <p:nvPr/>
        </p:nvCxnSpPr>
        <p:spPr>
          <a:xfrm rot="5400000">
            <a:off x="8032043" y="4330205"/>
            <a:ext cx="625894" cy="602617"/>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肘形连接符 102"/>
          <p:cNvCxnSpPr>
            <a:stCxn id="84" idx="0"/>
            <a:endCxn id="61" idx="1"/>
          </p:cNvCxnSpPr>
          <p:nvPr/>
        </p:nvCxnSpPr>
        <p:spPr>
          <a:xfrm rot="5400000" flipH="1" flipV="1">
            <a:off x="5469463" y="2257312"/>
            <a:ext cx="799614" cy="797556"/>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肘形连接符 105"/>
          <p:cNvCxnSpPr>
            <a:stCxn id="84" idx="2"/>
            <a:endCxn id="62" idx="1"/>
          </p:cNvCxnSpPr>
          <p:nvPr/>
        </p:nvCxnSpPr>
        <p:spPr>
          <a:xfrm rot="16200000" flipH="1">
            <a:off x="5515326" y="4195845"/>
            <a:ext cx="703781" cy="793448"/>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4990363" y="1941889"/>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价格敏感度降低</a:t>
            </a:r>
            <a:endParaRPr lang="zh-CN" altLang="en-US" sz="1200" b="1" dirty="0">
              <a:solidFill>
                <a:srgbClr val="E10000"/>
              </a:solidFill>
            </a:endParaRPr>
          </a:p>
        </p:txBody>
      </p:sp>
      <p:cxnSp>
        <p:nvCxnSpPr>
          <p:cNvPr id="115" name="直接箭头连接符 114"/>
          <p:cNvCxnSpPr>
            <a:stCxn id="80" idx="0"/>
            <a:endCxn id="61" idx="2"/>
          </p:cNvCxnSpPr>
          <p:nvPr/>
        </p:nvCxnSpPr>
        <p:spPr>
          <a:xfrm flipV="1">
            <a:off x="7153923" y="2442726"/>
            <a:ext cx="1942" cy="486103"/>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6197048" y="2444382"/>
            <a:ext cx="912198"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机遇充足</a:t>
            </a:r>
            <a:endParaRPr lang="zh-CN" altLang="en-US" sz="1200" b="1" dirty="0">
              <a:solidFill>
                <a:srgbClr val="FA6400"/>
              </a:solidFill>
            </a:endParaRPr>
          </a:p>
        </p:txBody>
      </p:sp>
      <p:sp>
        <p:nvSpPr>
          <p:cNvPr id="118" name="矩形 117"/>
          <p:cNvSpPr/>
          <p:nvPr/>
        </p:nvSpPr>
        <p:spPr>
          <a:xfrm>
            <a:off x="6203162" y="2647612"/>
            <a:ext cx="91553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竞争激烈</a:t>
            </a:r>
            <a:endParaRPr lang="zh-CN" altLang="en-US" sz="1200" b="1" dirty="0">
              <a:solidFill>
                <a:srgbClr val="FA6400"/>
              </a:solidFill>
            </a:endParaRPr>
          </a:p>
        </p:txBody>
      </p:sp>
      <p:cxnSp>
        <p:nvCxnSpPr>
          <p:cNvPr id="119" name="直接箭头连接符 118"/>
          <p:cNvCxnSpPr>
            <a:stCxn id="80" idx="2"/>
            <a:endCxn id="81" idx="0"/>
          </p:cNvCxnSpPr>
          <p:nvPr/>
        </p:nvCxnSpPr>
        <p:spPr>
          <a:xfrm>
            <a:off x="7153923" y="3259529"/>
            <a:ext cx="2671" cy="481882"/>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6576912" y="3319718"/>
            <a:ext cx="1131559"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备货需求提升</a:t>
            </a:r>
            <a:endParaRPr lang="zh-CN" altLang="en-US" sz="1200" b="1" dirty="0">
              <a:solidFill>
                <a:srgbClr val="FA6400"/>
              </a:solidFill>
            </a:endParaRPr>
          </a:p>
        </p:txBody>
      </p:sp>
      <p:cxnSp>
        <p:nvCxnSpPr>
          <p:cNvPr id="123" name="直接箭头连接符 122"/>
          <p:cNvCxnSpPr/>
          <p:nvPr/>
        </p:nvCxnSpPr>
        <p:spPr>
          <a:xfrm flipH="1">
            <a:off x="6954171" y="4087850"/>
            <a:ext cx="2783" cy="683390"/>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6091386" y="4247786"/>
            <a:ext cx="8391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健康库存水位拉升</a:t>
            </a:r>
            <a:endParaRPr lang="zh-CN" altLang="en-US" sz="1200" b="1" dirty="0">
              <a:solidFill>
                <a:srgbClr val="FA6400"/>
              </a:solidFill>
            </a:endParaRPr>
          </a:p>
        </p:txBody>
      </p:sp>
      <p:cxnSp>
        <p:nvCxnSpPr>
          <p:cNvPr id="127" name="直接箭头连接符 126"/>
          <p:cNvCxnSpPr/>
          <p:nvPr/>
        </p:nvCxnSpPr>
        <p:spPr>
          <a:xfrm flipH="1" flipV="1">
            <a:off x="7359239" y="4087850"/>
            <a:ext cx="2783" cy="683390"/>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7345329" y="4242014"/>
            <a:ext cx="8391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货</a:t>
            </a:r>
            <a:r>
              <a:rPr lang="zh-CN" altLang="en-US" sz="1200" b="1" dirty="0" smtClean="0">
                <a:solidFill>
                  <a:srgbClr val="FA6400"/>
                </a:solidFill>
              </a:rPr>
              <a:t>期拉长</a:t>
            </a:r>
            <a:endParaRPr lang="zh-CN" altLang="en-US" sz="1200" b="1" dirty="0">
              <a:solidFill>
                <a:srgbClr val="FA6400"/>
              </a:solidFill>
            </a:endParaRPr>
          </a:p>
        </p:txBody>
      </p:sp>
      <p:sp>
        <p:nvSpPr>
          <p:cNvPr id="129" name="矩形 128"/>
          <p:cNvSpPr/>
          <p:nvPr/>
        </p:nvSpPr>
        <p:spPr>
          <a:xfrm>
            <a:off x="7140512" y="2522642"/>
            <a:ext cx="91553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产</a:t>
            </a:r>
            <a:r>
              <a:rPr lang="zh-CN" altLang="en-US" sz="1200" b="1" dirty="0" smtClean="0">
                <a:solidFill>
                  <a:srgbClr val="FA6400"/>
                </a:solidFill>
              </a:rPr>
              <a:t>能争夺</a:t>
            </a:r>
            <a:endParaRPr lang="en-US" altLang="zh-CN" sz="1200" b="1" dirty="0" smtClean="0">
              <a:solidFill>
                <a:srgbClr val="FA6400"/>
              </a:solidFill>
            </a:endParaRPr>
          </a:p>
          <a:p>
            <a:pPr algn="ctr"/>
            <a:r>
              <a:rPr lang="zh-CN" altLang="en-US" sz="1200" b="1" dirty="0" smtClean="0">
                <a:solidFill>
                  <a:srgbClr val="FA6400"/>
                </a:solidFill>
              </a:rPr>
              <a:t>提前储备</a:t>
            </a:r>
            <a:endParaRPr lang="zh-CN" altLang="en-US" sz="1200" b="1" dirty="0">
              <a:solidFill>
                <a:srgbClr val="FA6400"/>
              </a:solidFill>
            </a:endParaRPr>
          </a:p>
        </p:txBody>
      </p:sp>
      <p:sp>
        <p:nvSpPr>
          <p:cNvPr id="130" name="矩形 129"/>
          <p:cNvSpPr/>
          <p:nvPr/>
        </p:nvSpPr>
        <p:spPr>
          <a:xfrm>
            <a:off x="7906866" y="1972903"/>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供给成本提升</a:t>
            </a:r>
            <a:endParaRPr lang="zh-CN" altLang="en-US" sz="1200" b="1" dirty="0">
              <a:solidFill>
                <a:srgbClr val="E10000"/>
              </a:solidFill>
            </a:endParaRPr>
          </a:p>
        </p:txBody>
      </p:sp>
      <p:sp>
        <p:nvSpPr>
          <p:cNvPr id="131" name="矩形 130"/>
          <p:cNvSpPr/>
          <p:nvPr/>
        </p:nvSpPr>
        <p:spPr>
          <a:xfrm>
            <a:off x="4984035" y="5009904"/>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供应安全管理</a:t>
            </a:r>
            <a:endParaRPr lang="en-US" altLang="zh-CN" sz="1200" b="1" dirty="0" smtClean="0">
              <a:solidFill>
                <a:srgbClr val="E10000"/>
              </a:solidFill>
            </a:endParaRPr>
          </a:p>
          <a:p>
            <a:pPr algn="ctr"/>
            <a:r>
              <a:rPr lang="zh-CN" altLang="en-US" sz="1200" b="1" dirty="0" smtClean="0">
                <a:solidFill>
                  <a:srgbClr val="E10000"/>
                </a:solidFill>
              </a:rPr>
              <a:t>拉长备货期</a:t>
            </a:r>
            <a:endParaRPr lang="zh-CN" altLang="en-US" sz="1200" b="1" dirty="0">
              <a:solidFill>
                <a:srgbClr val="E10000"/>
              </a:solidFill>
            </a:endParaRPr>
          </a:p>
        </p:txBody>
      </p:sp>
      <p:sp>
        <p:nvSpPr>
          <p:cNvPr id="132" name="矩形 131"/>
          <p:cNvSpPr/>
          <p:nvPr/>
        </p:nvSpPr>
        <p:spPr>
          <a:xfrm>
            <a:off x="7897953" y="5009904"/>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交付能力压制</a:t>
            </a:r>
            <a:endParaRPr lang="en-US" altLang="zh-CN" sz="1200" b="1" dirty="0" smtClean="0">
              <a:solidFill>
                <a:srgbClr val="E10000"/>
              </a:solidFill>
            </a:endParaRPr>
          </a:p>
          <a:p>
            <a:pPr algn="ctr"/>
            <a:r>
              <a:rPr lang="zh-CN" altLang="en-US" sz="1200" b="1" dirty="0" smtClean="0">
                <a:solidFill>
                  <a:srgbClr val="E10000"/>
                </a:solidFill>
              </a:rPr>
              <a:t>供货期加长</a:t>
            </a:r>
            <a:endParaRPr lang="zh-CN" altLang="en-US" sz="1200" b="1" dirty="0">
              <a:solidFill>
                <a:srgbClr val="E10000"/>
              </a:solidFill>
            </a:endParaRPr>
          </a:p>
        </p:txBody>
      </p:sp>
      <p:cxnSp>
        <p:nvCxnSpPr>
          <p:cNvPr id="133" name="直接箭头连接符 132"/>
          <p:cNvCxnSpPr/>
          <p:nvPr/>
        </p:nvCxnSpPr>
        <p:spPr>
          <a:xfrm flipH="1">
            <a:off x="6553940" y="1687576"/>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flipH="1">
            <a:off x="7596205" y="1687576"/>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V="1">
            <a:off x="6625430" y="5141315"/>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V="1">
            <a:off x="7641366" y="5141315"/>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sp>
        <p:nvSpPr>
          <p:cNvPr id="138" name="矩形 137"/>
          <p:cNvSpPr/>
          <p:nvPr/>
        </p:nvSpPr>
        <p:spPr>
          <a:xfrm>
            <a:off x="6263940" y="6042950"/>
            <a:ext cx="1789071"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半导体产业高度全球化</a:t>
            </a:r>
            <a:endParaRPr lang="zh-CN" altLang="en-US" sz="1200" b="1" dirty="0">
              <a:solidFill>
                <a:srgbClr val="E10000"/>
              </a:solidFill>
            </a:endParaRPr>
          </a:p>
        </p:txBody>
      </p:sp>
      <p:sp>
        <p:nvSpPr>
          <p:cNvPr id="139" name="矩形 138"/>
          <p:cNvSpPr/>
          <p:nvPr/>
        </p:nvSpPr>
        <p:spPr>
          <a:xfrm>
            <a:off x="6170440" y="877950"/>
            <a:ext cx="1925187"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半导体产业相关链条复杂</a:t>
            </a:r>
            <a:endParaRPr lang="zh-CN" altLang="en-US" sz="1200" b="1" dirty="0">
              <a:solidFill>
                <a:srgbClr val="E10000"/>
              </a:solidFill>
            </a:endParaRPr>
          </a:p>
        </p:txBody>
      </p:sp>
      <p:sp>
        <p:nvSpPr>
          <p:cNvPr id="100" name="右箭头 99"/>
          <p:cNvSpPr/>
          <p:nvPr/>
        </p:nvSpPr>
        <p:spPr>
          <a:xfrm>
            <a:off x="2272714" y="2883158"/>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2438007"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Bloomberg</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8" y="381164"/>
            <a:ext cx="8172154" cy="553998"/>
          </a:xfrm>
          <a:prstGeom prst="rect">
            <a:avLst/>
          </a:prstGeom>
          <a:noFill/>
        </p:spPr>
        <p:txBody>
          <a:bodyPr wrap="square" rtlCol="0">
            <a:spAutoFit/>
          </a:bodyPr>
          <a:lstStyle/>
          <a:p>
            <a:r>
              <a:rPr lang="zh-CN" altLang="en-US" sz="3000" b="1" dirty="0" smtClean="0">
                <a:solidFill>
                  <a:srgbClr val="E10000"/>
                </a:solidFill>
                <a:latin typeface="微软雅黑" panose="020B0503020204020204" pitchFamily="34" charset="-122"/>
                <a:ea typeface="微软雅黑" panose="020B0503020204020204" pitchFamily="34" charset="-122"/>
              </a:rPr>
              <a:t>汽车缺芯：精密供应链管理体系弹性不足</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graphicFrame>
        <p:nvGraphicFramePr>
          <p:cNvPr id="28" name="表格 27"/>
          <p:cNvGraphicFramePr>
            <a:graphicFrameLocks noGrp="1"/>
          </p:cNvGraphicFramePr>
          <p:nvPr/>
        </p:nvGraphicFramePr>
        <p:xfrm>
          <a:off x="503878" y="1018480"/>
          <a:ext cx="5590533" cy="5638738"/>
        </p:xfrm>
        <a:graphic>
          <a:graphicData uri="http://schemas.openxmlformats.org/drawingml/2006/table">
            <a:tbl>
              <a:tblPr/>
              <a:tblGrid>
                <a:gridCol w="1217173"/>
                <a:gridCol w="1543246"/>
                <a:gridCol w="1067826"/>
                <a:gridCol w="686994"/>
                <a:gridCol w="537647"/>
                <a:gridCol w="537647"/>
              </a:tblGrid>
              <a:tr h="183807">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全球半导体企业</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en-US" sz="700" b="1" i="0" u="none" strike="noStrike">
                          <a:solidFill>
                            <a:srgbClr val="FFFFFF"/>
                          </a:solidFill>
                          <a:effectLst/>
                          <a:latin typeface="微软雅黑" panose="020B0503020204020204" pitchFamily="34" charset="-122"/>
                          <a:ea typeface="微软雅黑" panose="020B0503020204020204" pitchFamily="34" charset="-122"/>
                        </a:rPr>
                        <a:t>Fab</a:t>
                      </a: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所在城市</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疫情影响</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a:t>
                      </a: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月底产能稼动率</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9</a:t>
                      </a: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月底产能稼动率</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a:t>
                      </a: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月底产能稼动率</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r>
              <a:tr h="0">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马来西亚</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　</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　</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89%</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51%</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Unisem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Ipoh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0" i="0" u="none" strike="noStrike" dirty="0" smtClean="0">
                          <a:solidFill>
                            <a:srgbClr val="000000"/>
                          </a:solidFill>
                          <a:effectLst/>
                          <a:latin typeface="微软雅黑" panose="020B0503020204020204" pitchFamily="34" charset="-122"/>
                          <a:ea typeface="微软雅黑" panose="020B0503020204020204" pitchFamily="34" charset="-122"/>
                        </a:rPr>
                        <a:t>轻</a:t>
                      </a:r>
                      <a:endParaRPr 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Carsem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Ipoh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0" i="0" u="none" strike="noStrike" dirty="0" smtClean="0">
                          <a:solidFill>
                            <a:srgbClr val="000000"/>
                          </a:solidFill>
                          <a:effectLst/>
                          <a:latin typeface="微软雅黑" panose="020B0503020204020204" pitchFamily="34" charset="-122"/>
                          <a:ea typeface="微软雅黑" panose="020B0503020204020204" pitchFamily="34" charset="-122"/>
                        </a:rPr>
                        <a:t>轻</a:t>
                      </a:r>
                      <a:endParaRPr lang="en-US" altLang="zh-CN"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TongFu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dirty="0" smtClean="0">
                          <a:solidFill>
                            <a:srgbClr val="E10000"/>
                          </a:solidFill>
                          <a:effectLst/>
                          <a:latin typeface="微软雅黑" panose="020B0503020204020204" pitchFamily="34" charset="-122"/>
                          <a:ea typeface="微软雅黑" panose="020B0503020204020204" pitchFamily="34" charset="-122"/>
                        </a:rPr>
                        <a:t>Penang </a:t>
                      </a:r>
                      <a:endParaRPr lang="en-US" sz="700" b="1" i="0" u="none" strike="noStrike" dirty="0">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1" i="0" u="none" strike="noStrike" dirty="0" smtClean="0">
                          <a:solidFill>
                            <a:srgbClr val="E10000"/>
                          </a:solidFill>
                          <a:effectLst/>
                          <a:latin typeface="微软雅黑" panose="020B0503020204020204" pitchFamily="34" charset="-122"/>
                          <a:ea typeface="微软雅黑" panose="020B0503020204020204" pitchFamily="34" charset="-122"/>
                        </a:rPr>
                        <a:t>轻</a:t>
                      </a:r>
                      <a:endParaRPr lang="en-US" sz="700" b="1" i="0" u="none" strike="noStrike" dirty="0">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IDT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ASE P1/P2/P3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SanDisk WD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Micron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Inari Technology</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Amphenol-TCS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Intel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70%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30%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Renesas Kulim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Resesas 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Knowles Electronic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Osram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Lumileds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AIC Semi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Kulim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Avago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Penang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1" i="0" u="none" strike="noStrike" dirty="0" smtClean="0">
                          <a:solidFill>
                            <a:srgbClr val="E10000"/>
                          </a:solidFill>
                          <a:effectLst/>
                          <a:latin typeface="微软雅黑" panose="020B0503020204020204" pitchFamily="34" charset="-122"/>
                          <a:ea typeface="微软雅黑" panose="020B0503020204020204" pitchFamily="34" charset="-122"/>
                        </a:rPr>
                        <a:t>轻</a:t>
                      </a:r>
                      <a:endParaRPr lang="en-US" altLang="zh-CN" sz="700" b="1" i="0" u="none" strike="noStrike" dirty="0">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Ibiden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0" i="0" u="none" strike="noStrike" dirty="0" smtClean="0">
                          <a:solidFill>
                            <a:srgbClr val="000000"/>
                          </a:solidFill>
                          <a:effectLst/>
                          <a:latin typeface="微软雅黑" panose="020B0503020204020204" pitchFamily="34" charset="-122"/>
                          <a:ea typeface="微软雅黑" panose="020B0503020204020204" pitchFamily="34" charset="-122"/>
                        </a:rPr>
                        <a:t>轻</a:t>
                      </a:r>
                      <a:endParaRPr lang="en-US" altLang="zh-CN"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ADI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Penang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smtClean="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NXP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Kuala Lumpur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smtClean="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Renesas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Kuala Lumpur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smtClean="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Amkor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Kuala Lumpur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dirty="0" smtClean="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KESM Industries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Kuala Lumpur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Triotech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Kuala Lumpur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Texas Instrument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Kuala Lumpur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smtClean="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ON Semi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Seremban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smtClean="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Nexperia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Seremban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smtClean="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Texas Instrument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Melaka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smtClean="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Infineon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Melaka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dirty="0" smtClean="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40%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Vishay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Malaka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UTAC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Malaka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Micron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Muar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50%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STMicro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Muar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700" b="1" i="0" u="none" strike="noStrike" dirty="0" smtClean="0">
                          <a:solidFill>
                            <a:srgbClr val="E10000"/>
                          </a:solidFill>
                          <a:effectLst/>
                          <a:latin typeface="微软雅黑" panose="020B0503020204020204" pitchFamily="34" charset="-122"/>
                          <a:ea typeface="微软雅黑" panose="020B0503020204020204" pitchFamily="34" charset="-122"/>
                        </a:rPr>
                        <a:t>轻</a:t>
                      </a:r>
                      <a:endParaRPr lang="en-US" altLang="zh-CN" sz="700" b="1" i="0" u="none" strike="noStrike" dirty="0" smtClean="0">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40%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Denso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Bangi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Hitachi Chemical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Shah Alam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新加坡</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　</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1" i="0" u="none" strike="noStrike" dirty="0">
                          <a:solidFill>
                            <a:srgbClr val="FFFFFF"/>
                          </a:solidFill>
                          <a:effectLst/>
                          <a:latin typeface="微软雅黑" panose="020B0503020204020204" pitchFamily="34" charset="-122"/>
                          <a:ea typeface="微软雅黑" panose="020B0503020204020204" pitchFamily="34" charset="-122"/>
                        </a:rPr>
                        <a:t>　</a:t>
                      </a:r>
                      <a:endParaRPr lang="zh-CN" altLang="en-US" sz="7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Micron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smtClean="0">
                          <a:solidFill>
                            <a:srgbClr val="000000"/>
                          </a:solidFill>
                          <a:effectLst/>
                          <a:latin typeface="微软雅黑" panose="020B0503020204020204" pitchFamily="34" charset="-122"/>
                          <a:ea typeface="微软雅黑" panose="020B0503020204020204" pitchFamily="34" charset="-122"/>
                        </a:rPr>
                        <a:t>Bendemeer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泰国</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0" i="0" u="none" strike="noStrike">
                          <a:solidFill>
                            <a:srgbClr val="FFFFFF"/>
                          </a:solidFill>
                          <a:effectLst/>
                          <a:latin typeface="微软雅黑" panose="020B0503020204020204" pitchFamily="34" charset="-122"/>
                          <a:ea typeface="微软雅黑" panose="020B0503020204020204" pitchFamily="34" charset="-122"/>
                        </a:rPr>
                        <a:t>　</a:t>
                      </a:r>
                      <a:endParaRPr lang="zh-CN" altLang="en-US" sz="700" b="0"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0" i="0" u="none" strike="noStrike" dirty="0">
                          <a:solidFill>
                            <a:srgbClr val="FFFFFF"/>
                          </a:solidFill>
                          <a:effectLst/>
                          <a:latin typeface="微软雅黑" panose="020B0503020204020204" pitchFamily="34" charset="-122"/>
                          <a:ea typeface="微软雅黑" panose="020B0503020204020204" pitchFamily="34" charset="-122"/>
                        </a:rPr>
                        <a:t>　</a:t>
                      </a:r>
                      <a:endParaRPr lang="zh-CN" altLang="en-US" sz="700" b="0" i="0" u="none" strike="noStrike" dirty="0">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183807">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Utac Thai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Bangkok &amp;</a:t>
                      </a:r>
                      <a:br>
                        <a:rPr lang="en-US" sz="700" b="0" i="0" u="none" strike="noStrike">
                          <a:solidFill>
                            <a:srgbClr val="000000"/>
                          </a:solidFill>
                          <a:effectLst/>
                          <a:latin typeface="微软雅黑" panose="020B0503020204020204" pitchFamily="34" charset="-122"/>
                          <a:ea typeface="微软雅黑" panose="020B0503020204020204" pitchFamily="34" charset="-122"/>
                        </a:rPr>
                      </a:br>
                      <a:r>
                        <a:rPr lang="en-US" sz="700" b="0" i="0" u="none" strike="noStrike">
                          <a:solidFill>
                            <a:srgbClr val="000000"/>
                          </a:solidFill>
                          <a:effectLst/>
                          <a:latin typeface="微软雅黑" panose="020B0503020204020204" pitchFamily="34" charset="-122"/>
                          <a:ea typeface="微软雅黑" panose="020B0503020204020204" pitchFamily="34" charset="-122"/>
                        </a:rPr>
                        <a:t>Chachengsao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Microchip Thailand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Chachengsao </a:t>
                      </a:r>
                      <a:endParaRPr lang="en-US"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1" i="0" u="none" strike="noStrike" dirty="0" smtClean="0">
                          <a:solidFill>
                            <a:srgbClr val="E10000"/>
                          </a:solidFill>
                          <a:effectLst/>
                          <a:latin typeface="微软雅黑" panose="020B0503020204020204" pitchFamily="34" charset="-122"/>
                          <a:ea typeface="微软雅黑" panose="020B0503020204020204" pitchFamily="34" charset="-122"/>
                        </a:rPr>
                        <a:t>轻</a:t>
                      </a:r>
                      <a:endParaRPr lang="en-US" altLang="zh-CN" sz="700" b="1" i="0" u="none" strike="noStrike" dirty="0">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Hana Semi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Ayutthaya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越南</a:t>
                      </a:r>
                      <a:endParaRPr lang="zh-CN" altLang="en-US"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0" i="0" u="none" strike="noStrike">
                          <a:solidFill>
                            <a:srgbClr val="FFFFFF"/>
                          </a:solidFill>
                          <a:effectLst/>
                          <a:latin typeface="微软雅黑" panose="020B0503020204020204" pitchFamily="34" charset="-122"/>
                          <a:ea typeface="微软雅黑" panose="020B0503020204020204" pitchFamily="34" charset="-122"/>
                        </a:rPr>
                        <a:t>　</a:t>
                      </a:r>
                      <a:endParaRPr lang="zh-CN" altLang="en-US" sz="700" b="0"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0" i="0" u="none" strike="noStrike" dirty="0">
                          <a:solidFill>
                            <a:srgbClr val="FFFFFF"/>
                          </a:solidFill>
                          <a:effectLst/>
                          <a:latin typeface="微软雅黑" panose="020B0503020204020204" pitchFamily="34" charset="-122"/>
                          <a:ea typeface="微软雅黑" panose="020B0503020204020204" pitchFamily="34" charset="-122"/>
                        </a:rPr>
                        <a:t>　</a:t>
                      </a:r>
                      <a:endParaRPr lang="zh-CN" altLang="en-US" sz="700" b="0" i="0" u="none" strike="noStrike" dirty="0">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100%</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58%</a:t>
                      </a:r>
                      <a:endParaRPr lang="en-US" altLang="zh-CN" sz="700" b="1" i="0" u="none" strike="noStrike">
                        <a:solidFill>
                          <a:srgbClr val="FFFFFF"/>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Vishay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Hanoi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50%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USI VN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Hanoi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Kyungil Optics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Hanoi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Intel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Ho Chi Minh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Torex Semi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Binh Duong </a:t>
                      </a:r>
                      <a:endParaRPr lang="en-US"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700" b="0" i="0" u="none" strike="noStrike">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40%</a:t>
                      </a:r>
                      <a:endParaRPr lang="en-US" altLang="zh-CN"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pic>
        <p:nvPicPr>
          <p:cNvPr id="33" name="图片 32"/>
          <p:cNvPicPr>
            <a:picLocks noChangeAspect="1"/>
          </p:cNvPicPr>
          <p:nvPr/>
        </p:nvPicPr>
        <p:blipFill>
          <a:blip r:embed="rId1"/>
          <a:stretch>
            <a:fillRect/>
          </a:stretch>
        </p:blipFill>
        <p:spPr>
          <a:xfrm>
            <a:off x="6886500" y="1340768"/>
            <a:ext cx="4104456" cy="2280728"/>
          </a:xfrm>
          <a:prstGeom prst="rect">
            <a:avLst/>
          </a:prstGeom>
        </p:spPr>
      </p:pic>
      <p:pic>
        <p:nvPicPr>
          <p:cNvPr id="34" name="图片 33"/>
          <p:cNvPicPr>
            <a:picLocks noChangeAspect="1"/>
          </p:cNvPicPr>
          <p:nvPr/>
        </p:nvPicPr>
        <p:blipFill>
          <a:blip r:embed="rId2"/>
          <a:stretch>
            <a:fillRect/>
          </a:stretch>
        </p:blipFill>
        <p:spPr>
          <a:xfrm>
            <a:off x="6848595" y="3603636"/>
            <a:ext cx="4176464" cy="2317851"/>
          </a:xfrm>
          <a:prstGeom prst="rect">
            <a:avLst/>
          </a:prstGeom>
        </p:spPr>
      </p:pic>
      <p:sp>
        <p:nvSpPr>
          <p:cNvPr id="53" name="矩形 52"/>
          <p:cNvSpPr/>
          <p:nvPr/>
        </p:nvSpPr>
        <p:spPr>
          <a:xfrm>
            <a:off x="8182644" y="990601"/>
            <a:ext cx="142801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马来西亚疫情管控</a:t>
            </a:r>
            <a:endParaRPr lang="zh-CN" altLang="en-US" sz="1200" b="1" dirty="0">
              <a:solidFill>
                <a:srgbClr val="E10000"/>
              </a:solidFill>
            </a:endParaRPr>
          </a:p>
        </p:txBody>
      </p:sp>
      <p:sp>
        <p:nvSpPr>
          <p:cNvPr id="55" name="矩形 54"/>
          <p:cNvSpPr/>
          <p:nvPr/>
        </p:nvSpPr>
        <p:spPr>
          <a:xfrm>
            <a:off x="6992611" y="5921487"/>
            <a:ext cx="38884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丰田：全部工厂将恢复运营，</a:t>
            </a:r>
            <a:r>
              <a:rPr lang="en-US" altLang="zh-CN" sz="1200" b="1" dirty="0">
                <a:solidFill>
                  <a:srgbClr val="E10000"/>
                </a:solidFill>
              </a:rPr>
              <a:t>12</a:t>
            </a:r>
            <a:r>
              <a:rPr lang="zh-CN" altLang="en-US" sz="1200" b="1" dirty="0">
                <a:solidFill>
                  <a:srgbClr val="E10000"/>
                </a:solidFill>
              </a:rPr>
              <a:t>月增产至</a:t>
            </a:r>
            <a:r>
              <a:rPr lang="en-US" altLang="zh-CN" sz="1200" b="1" dirty="0">
                <a:solidFill>
                  <a:srgbClr val="E10000"/>
                </a:solidFill>
              </a:rPr>
              <a:t>98</a:t>
            </a:r>
            <a:r>
              <a:rPr lang="zh-CN" altLang="en-US" sz="1200" b="1" dirty="0">
                <a:solidFill>
                  <a:srgbClr val="E10000"/>
                </a:solidFill>
              </a:rPr>
              <a:t>万辆</a:t>
            </a:r>
            <a:endParaRPr lang="zh-CN" altLang="en-US" sz="1200" b="1" dirty="0">
              <a:solidFill>
                <a:srgbClr val="E1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3138519"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IH</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S</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，车企官网，</a:t>
            </a:r>
            <a:r>
              <a:rPr lang="en-US" altLang="zh-CN" sz="800" dirty="0" smtClean="0">
                <a:solidFill>
                  <a:schemeClr val="bg1">
                    <a:lumMod val="50000"/>
                  </a:schemeClr>
                </a:solidFill>
                <a:latin typeface="微软雅黑" panose="020B0503020204020204" pitchFamily="34" charset="-122"/>
                <a:ea typeface="微软雅黑" panose="020B0503020204020204" pitchFamily="34" charset="-122"/>
                <a:sym typeface="+mn-ea"/>
              </a:rPr>
              <a:t>IC insight</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8" y="381164"/>
            <a:ext cx="8172154" cy="553998"/>
          </a:xfrm>
          <a:prstGeom prst="rect">
            <a:avLst/>
          </a:prstGeom>
          <a:noFill/>
        </p:spPr>
        <p:txBody>
          <a:bodyPr wrap="square" rtlCol="0">
            <a:spAutoFit/>
          </a:bodyPr>
          <a:lstStyle/>
          <a:p>
            <a:r>
              <a:rPr lang="zh-CN" altLang="en-US" sz="3000" b="1" dirty="0" smtClean="0">
                <a:solidFill>
                  <a:srgbClr val="E10000"/>
                </a:solidFill>
                <a:latin typeface="微软雅黑" panose="020B0503020204020204" pitchFamily="34" charset="-122"/>
                <a:ea typeface="微软雅黑" panose="020B0503020204020204" pitchFamily="34" charset="-122"/>
              </a:rPr>
              <a:t>汽车缺芯：精密供应链管理体系弹性不足</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3880" y="1196752"/>
            <a:ext cx="3565970" cy="5173241"/>
          </a:xfrm>
          <a:prstGeom prst="rect">
            <a:avLst/>
          </a:prstGeom>
        </p:spPr>
      </p:pic>
      <p:graphicFrame>
        <p:nvGraphicFramePr>
          <p:cNvPr id="4" name="表格 3"/>
          <p:cNvGraphicFramePr>
            <a:graphicFrameLocks noGrp="1"/>
          </p:cNvGraphicFramePr>
          <p:nvPr/>
        </p:nvGraphicFramePr>
        <p:xfrm>
          <a:off x="4162312" y="1206470"/>
          <a:ext cx="3498962" cy="4351337"/>
        </p:xfrm>
        <a:graphic>
          <a:graphicData uri="http://schemas.openxmlformats.org/drawingml/2006/table">
            <a:tbl>
              <a:tblPr firstRow="1" firstCol="1" bandRow="1"/>
              <a:tblGrid>
                <a:gridCol w="437499"/>
                <a:gridCol w="364497"/>
                <a:gridCol w="2696966"/>
              </a:tblGrid>
              <a:tr h="174794">
                <a:tc>
                  <a:txBody>
                    <a:bodyPr/>
                    <a:lstStyle/>
                    <a:p>
                      <a:pPr algn="ctr">
                        <a:spcAft>
                          <a:spcPts val="0"/>
                        </a:spcAft>
                      </a:pP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日期</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车企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停产</a:t>
                      </a:r>
                      <a:r>
                        <a:rPr lang="en-US"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a:t>
                      </a: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生产调整</a:t>
                      </a:r>
                      <a:r>
                        <a:rPr lang="en-US"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a:t>
                      </a: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公司情况</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r>
              <a:tr h="17479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4</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本田</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公司</a:t>
                      </a:r>
                      <a:r>
                        <a:rPr lang="en-US" sz="600" kern="100">
                          <a:effectLst/>
                          <a:latin typeface="等线" panose="02010600030101010101" pitchFamily="2" charset="-122"/>
                          <a:ea typeface="等线" panose="02010600030101010101" pitchFamily="2" charset="-122"/>
                          <a:cs typeface="Arial" panose="020B0604020202020204" pitchFamily="34" charset="0"/>
                        </a:rPr>
                        <a:t>8</a:t>
                      </a:r>
                      <a:r>
                        <a:rPr lang="zh-CN" sz="600" kern="100">
                          <a:effectLst/>
                          <a:latin typeface="等线" panose="02010600030101010101" pitchFamily="2" charset="-122"/>
                          <a:ea typeface="等线" panose="02010600030101010101" pitchFamily="2" charset="-122"/>
                          <a:cs typeface="Arial" panose="020B0604020202020204" pitchFamily="34" charset="0"/>
                        </a:rPr>
                        <a:t>月在华销量为</a:t>
                      </a:r>
                      <a:r>
                        <a:rPr lang="en-US" sz="600" kern="100">
                          <a:effectLst/>
                          <a:latin typeface="等线" panose="02010600030101010101" pitchFamily="2" charset="-122"/>
                          <a:ea typeface="等线" panose="02010600030101010101" pitchFamily="2" charset="-122"/>
                          <a:cs typeface="Arial" panose="020B0604020202020204" pitchFamily="34" charset="0"/>
                        </a:rPr>
                        <a:t>91694</a:t>
                      </a:r>
                      <a:r>
                        <a:rPr lang="zh-CN" sz="600" kern="100">
                          <a:effectLst/>
                          <a:latin typeface="等线" panose="02010600030101010101" pitchFamily="2" charset="-122"/>
                          <a:ea typeface="等线" panose="02010600030101010101" pitchFamily="2" charset="-122"/>
                          <a:cs typeface="Arial" panose="020B0604020202020204" pitchFamily="34" charset="0"/>
                        </a:rPr>
                        <a:t>辆，同比下降</a:t>
                      </a:r>
                      <a:r>
                        <a:rPr lang="en-US" sz="600" kern="100">
                          <a:effectLst/>
                          <a:latin typeface="等线" panose="02010600030101010101" pitchFamily="2" charset="-122"/>
                          <a:ea typeface="等线" panose="02010600030101010101" pitchFamily="2" charset="-122"/>
                          <a:cs typeface="Arial" panose="020B0604020202020204" pitchFamily="34" charset="0"/>
                        </a:rPr>
                        <a:t>38.3%</a:t>
                      </a:r>
                      <a:r>
                        <a:rPr lang="zh-CN" sz="600" kern="100">
                          <a:effectLst/>
                          <a:latin typeface="等线" panose="02010600030101010101" pitchFamily="2" charset="-122"/>
                          <a:ea typeface="等线" panose="02010600030101010101" pitchFamily="2" charset="-122"/>
                          <a:cs typeface="Arial" panose="020B0604020202020204" pitchFamily="34" charset="0"/>
                        </a:rPr>
                        <a:t>。</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r>
              <a:tr h="19741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4</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福特</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由于全球半导体芯片持续短缺，对汽车行业造成了严重破坏，该公司上月在美国的新车销量较上年同期下降了</a:t>
                      </a:r>
                      <a:r>
                        <a:rPr lang="en-US" sz="600" kern="100">
                          <a:effectLst/>
                          <a:latin typeface="等线" panose="02010600030101010101" pitchFamily="2" charset="-122"/>
                          <a:ea typeface="等线" panose="02010600030101010101" pitchFamily="2" charset="-122"/>
                          <a:cs typeface="Arial" panose="020B0604020202020204" pitchFamily="34" charset="0"/>
                        </a:rPr>
                        <a:t>33.1%</a:t>
                      </a:r>
                      <a:r>
                        <a:rPr lang="zh-CN" sz="600" kern="100">
                          <a:effectLst/>
                          <a:latin typeface="等线" panose="02010600030101010101" pitchFamily="2" charset="-122"/>
                          <a:ea typeface="等线" panose="02010600030101010101" pitchFamily="2" charset="-122"/>
                          <a:cs typeface="Arial" panose="020B0604020202020204" pitchFamily="34" charset="0"/>
                        </a:rPr>
                        <a:t>。</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41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11</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包括丰田在内的</a:t>
                      </a:r>
                      <a:r>
                        <a:rPr lang="en-US" sz="600" kern="100">
                          <a:effectLst/>
                          <a:latin typeface="等线" panose="02010600030101010101" pitchFamily="2" charset="-122"/>
                          <a:ea typeface="等线" panose="02010600030101010101" pitchFamily="2" charset="-122"/>
                          <a:cs typeface="Arial" panose="020B0604020202020204" pitchFamily="34" charset="0"/>
                        </a:rPr>
                        <a:t>6</a:t>
                      </a:r>
                      <a:r>
                        <a:rPr lang="zh-CN" sz="600" kern="100">
                          <a:effectLst/>
                          <a:latin typeface="等线" panose="02010600030101010101" pitchFamily="2" charset="-122"/>
                          <a:ea typeface="等线" panose="02010600030101010101" pitchFamily="2" charset="-122"/>
                          <a:cs typeface="Arial" panose="020B0604020202020204" pitchFamily="34" charset="0"/>
                        </a:rPr>
                        <a:t>家日本大型汽车制造商将在本财年将汽车产量削减逾</a:t>
                      </a:r>
                      <a:r>
                        <a:rPr lang="en-US" sz="600" kern="100">
                          <a:effectLst/>
                          <a:latin typeface="等线" panose="02010600030101010101" pitchFamily="2" charset="-122"/>
                          <a:ea typeface="等线" panose="02010600030101010101" pitchFamily="2" charset="-122"/>
                          <a:cs typeface="Arial" panose="020B0604020202020204" pitchFamily="34" charset="0"/>
                        </a:rPr>
                        <a:t>100</a:t>
                      </a:r>
                      <a:r>
                        <a:rPr lang="zh-CN" sz="600" kern="100">
                          <a:effectLst/>
                          <a:latin typeface="等线" panose="02010600030101010101" pitchFamily="2" charset="-122"/>
                          <a:ea typeface="等线" panose="02010600030101010101" pitchFamily="2" charset="-122"/>
                          <a:cs typeface="Arial" panose="020B0604020202020204" pitchFamily="34" charset="0"/>
                        </a:rPr>
                        <a:t>万辆，相当于上一财年日本车企乘用车总产量的</a:t>
                      </a:r>
                      <a:r>
                        <a:rPr lang="en-US" sz="600" kern="100">
                          <a:effectLst/>
                          <a:latin typeface="等线" panose="02010600030101010101" pitchFamily="2" charset="-122"/>
                          <a:ea typeface="等线" panose="02010600030101010101" pitchFamily="2" charset="-122"/>
                          <a:cs typeface="Arial" panose="020B0604020202020204" pitchFamily="34" charset="0"/>
                        </a:rPr>
                        <a:t>15%</a:t>
                      </a:r>
                      <a:r>
                        <a:rPr lang="zh-CN" sz="600" kern="100">
                          <a:effectLst/>
                          <a:latin typeface="等线" panose="02010600030101010101" pitchFamily="2" charset="-122"/>
                          <a:ea typeface="等线" panose="02010600030101010101" pitchFamily="2" charset="-122"/>
                          <a:cs typeface="Arial" panose="020B0604020202020204" pitchFamily="34" charset="0"/>
                        </a:rPr>
                        <a:t>。</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121">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17</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丰田</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dirty="0">
                          <a:effectLst/>
                          <a:latin typeface="等线" panose="02010600030101010101" pitchFamily="2" charset="-122"/>
                          <a:ea typeface="等线" panose="02010600030101010101" pitchFamily="2" charset="-122"/>
                          <a:cs typeface="Arial" panose="020B0604020202020204" pitchFamily="34" charset="0"/>
                        </a:rPr>
                        <a:t>受东南亚疫情等引发的零部件供应不足影响，</a:t>
                      </a:r>
                      <a:r>
                        <a:rPr lang="en-US" sz="600" kern="100" dirty="0">
                          <a:effectLst/>
                          <a:latin typeface="等线" panose="02010600030101010101" pitchFamily="2" charset="-122"/>
                          <a:ea typeface="等线" panose="02010600030101010101" pitchFamily="2" charset="-122"/>
                          <a:cs typeface="Arial" panose="020B0604020202020204" pitchFamily="34" charset="0"/>
                        </a:rPr>
                        <a:t>10</a:t>
                      </a:r>
                      <a:r>
                        <a:rPr lang="zh-CN" sz="600" kern="100" dirty="0">
                          <a:effectLst/>
                          <a:latin typeface="等线" panose="02010600030101010101" pitchFamily="2" charset="-122"/>
                          <a:ea typeface="等线" panose="02010600030101010101" pitchFamily="2" charset="-122"/>
                          <a:cs typeface="Arial" panose="020B0604020202020204" pitchFamily="34" charset="0"/>
                        </a:rPr>
                        <a:t>月份日本的</a:t>
                      </a:r>
                      <a:r>
                        <a:rPr lang="en-US" sz="600" kern="100" dirty="0">
                          <a:effectLst/>
                          <a:latin typeface="等线" panose="02010600030101010101" pitchFamily="2" charset="-122"/>
                          <a:ea typeface="等线" panose="02010600030101010101" pitchFamily="2" charset="-122"/>
                          <a:cs typeface="Arial" panose="020B0604020202020204" pitchFamily="34" charset="0"/>
                        </a:rPr>
                        <a:t>14</a:t>
                      </a:r>
                      <a:r>
                        <a:rPr lang="zh-CN" sz="600" kern="100" dirty="0">
                          <a:effectLst/>
                          <a:latin typeface="等线" panose="02010600030101010101" pitchFamily="2" charset="-122"/>
                          <a:ea typeface="等线" panose="02010600030101010101" pitchFamily="2" charset="-122"/>
                          <a:cs typeface="Arial" panose="020B0604020202020204" pitchFamily="34" charset="0"/>
                        </a:rPr>
                        <a:t>家工厂共计</a:t>
                      </a:r>
                      <a:r>
                        <a:rPr lang="en-US" sz="600" kern="100" dirty="0">
                          <a:effectLst/>
                          <a:latin typeface="等线" panose="02010600030101010101" pitchFamily="2" charset="-122"/>
                          <a:ea typeface="等线" panose="02010600030101010101" pitchFamily="2" charset="-122"/>
                          <a:cs typeface="Arial" panose="020B0604020202020204" pitchFamily="34" charset="0"/>
                        </a:rPr>
                        <a:t>27</a:t>
                      </a:r>
                      <a:r>
                        <a:rPr lang="zh-CN" sz="600" kern="100" dirty="0">
                          <a:effectLst/>
                          <a:latin typeface="等线" panose="02010600030101010101" pitchFamily="2" charset="-122"/>
                          <a:ea typeface="等线" panose="02010600030101010101" pitchFamily="2" charset="-122"/>
                          <a:cs typeface="Arial" panose="020B0604020202020204" pitchFamily="34" charset="0"/>
                        </a:rPr>
                        <a:t>条生产线都将停止运营。其中被严重影响的车型有雷克萨斯</a:t>
                      </a:r>
                      <a:r>
                        <a:rPr lang="en-US" sz="600" kern="100" dirty="0">
                          <a:effectLst/>
                          <a:latin typeface="等线" panose="02010600030101010101" pitchFamily="2" charset="-122"/>
                          <a:ea typeface="等线" panose="02010600030101010101" pitchFamily="2" charset="-122"/>
                          <a:cs typeface="Arial" panose="020B0604020202020204" pitchFamily="34" charset="0"/>
                        </a:rPr>
                        <a:t>LX</a:t>
                      </a:r>
                      <a:r>
                        <a:rPr lang="zh-CN" sz="600" kern="100" dirty="0">
                          <a:effectLst/>
                          <a:latin typeface="等线" panose="02010600030101010101" pitchFamily="2" charset="-122"/>
                          <a:ea typeface="等线" panose="02010600030101010101" pitchFamily="2" charset="-122"/>
                          <a:cs typeface="Arial" panose="020B0604020202020204" pitchFamily="34" charset="0"/>
                        </a:rPr>
                        <a:t>、</a:t>
                      </a:r>
                      <a:r>
                        <a:rPr lang="en-US" sz="600" kern="100" dirty="0">
                          <a:effectLst/>
                          <a:latin typeface="等线" panose="02010600030101010101" pitchFamily="2" charset="-122"/>
                          <a:ea typeface="等线" panose="02010600030101010101" pitchFamily="2" charset="-122"/>
                          <a:cs typeface="Arial" panose="020B0604020202020204" pitchFamily="34" charset="0"/>
                        </a:rPr>
                        <a:t>LS</a:t>
                      </a:r>
                      <a:r>
                        <a:rPr lang="zh-CN" sz="600" kern="100" dirty="0">
                          <a:effectLst/>
                          <a:latin typeface="等线" panose="02010600030101010101" pitchFamily="2" charset="-122"/>
                          <a:ea typeface="等线" panose="02010600030101010101" pitchFamily="2" charset="-122"/>
                          <a:cs typeface="Arial" panose="020B0604020202020204" pitchFamily="34" charset="0"/>
                        </a:rPr>
                        <a:t>、</a:t>
                      </a:r>
                      <a:r>
                        <a:rPr lang="en-US" sz="600" kern="100" dirty="0">
                          <a:effectLst/>
                          <a:latin typeface="等线" panose="02010600030101010101" pitchFamily="2" charset="-122"/>
                          <a:ea typeface="等线" panose="02010600030101010101" pitchFamily="2" charset="-122"/>
                          <a:cs typeface="Arial" panose="020B0604020202020204" pitchFamily="34" charset="0"/>
                        </a:rPr>
                        <a:t>IS</a:t>
                      </a:r>
                      <a:r>
                        <a:rPr lang="zh-CN" sz="600" kern="100" dirty="0">
                          <a:effectLst/>
                          <a:latin typeface="等线" panose="02010600030101010101" pitchFamily="2" charset="-122"/>
                          <a:ea typeface="等线" panose="02010600030101010101" pitchFamily="2" charset="-122"/>
                          <a:cs typeface="Arial" panose="020B0604020202020204" pitchFamily="34" charset="0"/>
                        </a:rPr>
                        <a:t>等，以及丰田</a:t>
                      </a:r>
                      <a:r>
                        <a:rPr lang="en-US" sz="600" kern="100" dirty="0">
                          <a:effectLst/>
                          <a:latin typeface="等线" panose="02010600030101010101" pitchFamily="2" charset="-122"/>
                          <a:ea typeface="等线" panose="02010600030101010101" pitchFamily="2" charset="-122"/>
                          <a:cs typeface="Arial" panose="020B0604020202020204" pitchFamily="34" charset="0"/>
                        </a:rPr>
                        <a:t>RAV4</a:t>
                      </a:r>
                      <a:r>
                        <a:rPr lang="zh-CN" sz="600" kern="100" dirty="0">
                          <a:effectLst/>
                          <a:latin typeface="等线" panose="02010600030101010101" pitchFamily="2" charset="-122"/>
                          <a:ea typeface="等线" panose="02010600030101010101" pitchFamily="2" charset="-122"/>
                          <a:cs typeface="Arial" panose="020B0604020202020204" pitchFamily="34" charset="0"/>
                        </a:rPr>
                        <a:t>、</a:t>
                      </a:r>
                      <a:r>
                        <a:rPr lang="en-US" sz="600" kern="100" dirty="0">
                          <a:effectLst/>
                          <a:latin typeface="等线" panose="02010600030101010101" pitchFamily="2" charset="-122"/>
                          <a:ea typeface="等线" panose="02010600030101010101" pitchFamily="2" charset="-122"/>
                          <a:cs typeface="Arial" panose="020B0604020202020204" pitchFamily="34" charset="0"/>
                        </a:rPr>
                        <a:t>C-HR</a:t>
                      </a:r>
                      <a:r>
                        <a:rPr lang="zh-CN" sz="600" kern="100" dirty="0">
                          <a:effectLst/>
                          <a:latin typeface="等线" panose="02010600030101010101" pitchFamily="2" charset="-122"/>
                          <a:ea typeface="等线" panose="02010600030101010101" pitchFamily="2" charset="-122"/>
                          <a:cs typeface="Arial" panose="020B0604020202020204" pitchFamily="34" charset="0"/>
                        </a:rPr>
                        <a:t>等车型，停产时间为</a:t>
                      </a:r>
                      <a:r>
                        <a:rPr lang="en-US" sz="600" kern="100" dirty="0">
                          <a:effectLst/>
                          <a:latin typeface="等线" panose="02010600030101010101" pitchFamily="2" charset="-122"/>
                          <a:ea typeface="等线" panose="02010600030101010101" pitchFamily="2" charset="-122"/>
                          <a:cs typeface="Arial" panose="020B0604020202020204" pitchFamily="34" charset="0"/>
                        </a:rPr>
                        <a:t>3</a:t>
                      </a:r>
                      <a:r>
                        <a:rPr lang="zh-CN" sz="600" kern="100" dirty="0">
                          <a:effectLst/>
                          <a:latin typeface="等线" panose="02010600030101010101" pitchFamily="2" charset="-122"/>
                          <a:ea typeface="等线" panose="02010600030101010101" pitchFamily="2" charset="-122"/>
                          <a:cs typeface="Arial" panose="020B0604020202020204" pitchFamily="34" charset="0"/>
                        </a:rPr>
                        <a:t>至</a:t>
                      </a:r>
                      <a:r>
                        <a:rPr lang="en-US" sz="600" kern="100" dirty="0">
                          <a:effectLst/>
                          <a:latin typeface="等线" panose="02010600030101010101" pitchFamily="2" charset="-122"/>
                          <a:ea typeface="等线" panose="02010600030101010101" pitchFamily="2" charset="-122"/>
                          <a:cs typeface="Arial" panose="020B0604020202020204" pitchFamily="34" charset="0"/>
                        </a:rPr>
                        <a:t>11</a:t>
                      </a:r>
                      <a:r>
                        <a:rPr lang="zh-CN" sz="600" kern="100" dirty="0">
                          <a:effectLst/>
                          <a:latin typeface="等线" panose="02010600030101010101" pitchFamily="2" charset="-122"/>
                          <a:ea typeface="等线" panose="02010600030101010101" pitchFamily="2" charset="-122"/>
                          <a:cs typeface="Arial" panose="020B0604020202020204" pitchFamily="34" charset="0"/>
                        </a:rPr>
                        <a:t>天不等。</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3535">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20</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理想</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受马来西亚疫情影响，理想汽车毫米波雷达供应商所采用的专用芯片严重减产，第三季度的车辆交付预期被降低至</a:t>
                      </a:r>
                      <a:r>
                        <a:rPr lang="en-US" sz="600" kern="100">
                          <a:effectLst/>
                          <a:latin typeface="等线" panose="02010600030101010101" pitchFamily="2" charset="-122"/>
                          <a:ea typeface="等线" panose="02010600030101010101" pitchFamily="2" charset="-122"/>
                          <a:cs typeface="Arial" panose="020B0604020202020204" pitchFamily="34" charset="0"/>
                        </a:rPr>
                        <a:t>24500</a:t>
                      </a:r>
                      <a:r>
                        <a:rPr lang="zh-CN" sz="600" kern="100">
                          <a:effectLst/>
                          <a:latin typeface="等线" panose="02010600030101010101" pitchFamily="2" charset="-122"/>
                          <a:ea typeface="等线" panose="02010600030101010101" pitchFamily="2" charset="-122"/>
                          <a:cs typeface="Arial" panose="020B0604020202020204" pitchFamily="34" charset="0"/>
                        </a:rPr>
                        <a:t>辆。零跑汽车</a:t>
                      </a: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月交付量为</a:t>
                      </a:r>
                      <a:r>
                        <a:rPr lang="en-US" sz="600" kern="100">
                          <a:effectLst/>
                          <a:latin typeface="等线" panose="02010600030101010101" pitchFamily="2" charset="-122"/>
                          <a:ea typeface="等线" panose="02010600030101010101" pitchFamily="2" charset="-122"/>
                          <a:cs typeface="Arial" panose="020B0604020202020204" pitchFamily="34" charset="0"/>
                        </a:rPr>
                        <a:t>4095</a:t>
                      </a:r>
                      <a:r>
                        <a:rPr lang="zh-CN" sz="600" kern="100">
                          <a:effectLst/>
                          <a:latin typeface="等线" panose="02010600030101010101" pitchFamily="2" charset="-122"/>
                          <a:ea typeface="等线" panose="02010600030101010101" pitchFamily="2" charset="-122"/>
                          <a:cs typeface="Arial" panose="020B0604020202020204" pitchFamily="34" charset="0"/>
                        </a:rPr>
                        <a:t>辆，未能延续前两个月的增长势头。此外，博世的第五代毫米波雷达芯片供应将影响</a:t>
                      </a:r>
                      <a:r>
                        <a:rPr lang="en-US" sz="600" kern="100">
                          <a:effectLst/>
                          <a:latin typeface="等线" panose="02010600030101010101" pitchFamily="2" charset="-122"/>
                          <a:ea typeface="等线" panose="02010600030101010101" pitchFamily="2" charset="-122"/>
                          <a:cs typeface="Arial" panose="020B0604020202020204" pitchFamily="34" charset="0"/>
                        </a:rPr>
                        <a:t> 11 </a:t>
                      </a:r>
                      <a:r>
                        <a:rPr lang="zh-CN" sz="600" kern="100">
                          <a:effectLst/>
                          <a:latin typeface="等线" panose="02010600030101010101" pitchFamily="2" charset="-122"/>
                          <a:ea typeface="等线" panose="02010600030101010101" pitchFamily="2" charset="-122"/>
                          <a:cs typeface="Arial" panose="020B0604020202020204" pitchFamily="34" charset="0"/>
                        </a:rPr>
                        <a:t>家车企，其中一部分包括小鹏汽车、长城汽车、广汽埃安等。</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41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7</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福特</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由于零部件短缺，福特墨西哥埃莫西约</a:t>
                      </a:r>
                      <a:r>
                        <a:rPr lang="en-US" sz="600" kern="100">
                          <a:effectLst/>
                          <a:latin typeface="等线" panose="02010600030101010101" pitchFamily="2" charset="-122"/>
                          <a:ea typeface="等线" panose="02010600030101010101" pitchFamily="2" charset="-122"/>
                          <a:cs typeface="Arial" panose="020B0604020202020204" pitchFamily="34" charset="0"/>
                        </a:rPr>
                        <a:t>(Hermosillo)</a:t>
                      </a:r>
                      <a:r>
                        <a:rPr lang="zh-CN" sz="600" kern="100">
                          <a:effectLst/>
                          <a:latin typeface="等线" panose="02010600030101010101" pitchFamily="2" charset="-122"/>
                          <a:ea typeface="等线" panose="02010600030101010101" pitchFamily="2" charset="-122"/>
                          <a:cs typeface="Arial" panose="020B0604020202020204" pitchFamily="34" charset="0"/>
                        </a:rPr>
                        <a:t>工厂将在</a:t>
                      </a: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11</a:t>
                      </a:r>
                      <a:r>
                        <a:rPr lang="zh-CN" sz="600" kern="100">
                          <a:effectLst/>
                          <a:latin typeface="等线" panose="02010600030101010101" pitchFamily="2" charset="-122"/>
                          <a:ea typeface="等线" panose="02010600030101010101" pitchFamily="2" charset="-122"/>
                          <a:cs typeface="Arial" panose="020B0604020202020204" pitchFamily="34" charset="0"/>
                        </a:rPr>
                        <a:t>日至</a:t>
                      </a:r>
                      <a:r>
                        <a:rPr lang="en-US" sz="600" kern="100">
                          <a:effectLst/>
                          <a:latin typeface="等线" panose="02010600030101010101" pitchFamily="2" charset="-122"/>
                          <a:ea typeface="等线" panose="02010600030101010101" pitchFamily="2" charset="-122"/>
                          <a:cs typeface="Arial" panose="020B0604020202020204" pitchFamily="34" charset="0"/>
                        </a:rPr>
                        <a:t>12</a:t>
                      </a:r>
                      <a:r>
                        <a:rPr lang="zh-CN" sz="600" kern="100">
                          <a:effectLst/>
                          <a:latin typeface="等线" panose="02010600030101010101" pitchFamily="2" charset="-122"/>
                          <a:ea typeface="等线" panose="02010600030101010101" pitchFamily="2" charset="-122"/>
                          <a:cs typeface="Arial" panose="020B0604020202020204" pitchFamily="34" charset="0"/>
                        </a:rPr>
                        <a:t>日暂停生产。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479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月初</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福特</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暂停密歇根州平岩</a:t>
                      </a:r>
                      <a:r>
                        <a:rPr lang="en-US" sz="600" kern="100">
                          <a:effectLst/>
                          <a:latin typeface="等线" panose="02010600030101010101" pitchFamily="2" charset="-122"/>
                          <a:ea typeface="等线" panose="02010600030101010101" pitchFamily="2" charset="-122"/>
                          <a:cs typeface="Arial" panose="020B0604020202020204" pitchFamily="34" charset="0"/>
                        </a:rPr>
                        <a:t>(Flat Rock)</a:t>
                      </a:r>
                      <a:r>
                        <a:rPr lang="zh-CN" sz="600" kern="100">
                          <a:effectLst/>
                          <a:latin typeface="等线" panose="02010600030101010101" pitchFamily="2" charset="-122"/>
                          <a:ea typeface="等线" panose="02010600030101010101" pitchFamily="2" charset="-122"/>
                          <a:cs typeface="Arial" panose="020B0604020202020204" pitchFamily="34" charset="0"/>
                        </a:rPr>
                        <a:t>工厂和堪萨斯城</a:t>
                      </a:r>
                      <a:r>
                        <a:rPr lang="en-US" sz="600" kern="100">
                          <a:effectLst/>
                          <a:latin typeface="等线" panose="02010600030101010101" pitchFamily="2" charset="-122"/>
                          <a:ea typeface="等线" panose="02010600030101010101" pitchFamily="2" charset="-122"/>
                          <a:cs typeface="Arial" panose="020B0604020202020204" pitchFamily="34" charset="0"/>
                        </a:rPr>
                        <a:t>(Kansas City)</a:t>
                      </a:r>
                      <a:r>
                        <a:rPr lang="zh-CN" sz="600" kern="100">
                          <a:effectLst/>
                          <a:latin typeface="等线" panose="02010600030101010101" pitchFamily="2" charset="-122"/>
                          <a:ea typeface="等线" panose="02010600030101010101" pitchFamily="2" charset="-122"/>
                          <a:cs typeface="Arial" panose="020B0604020202020204" pitchFamily="34" charset="0"/>
                        </a:rPr>
                        <a:t>一些工厂的生产。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121">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月初</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日产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墨西哥工厂也将在</a:t>
                      </a: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月份暂停生产，其中阿瓜斯卡连特斯州</a:t>
                      </a:r>
                      <a:r>
                        <a:rPr lang="en-US" sz="600" kern="100">
                          <a:effectLst/>
                          <a:latin typeface="等线" panose="02010600030101010101" pitchFamily="2" charset="-122"/>
                          <a:ea typeface="等线" panose="02010600030101010101" pitchFamily="2" charset="-122"/>
                          <a:cs typeface="Arial" panose="020B0604020202020204" pitchFamily="34" charset="0"/>
                        </a:rPr>
                        <a:t>(Aguascalientes)</a:t>
                      </a:r>
                      <a:r>
                        <a:rPr lang="zh-CN" sz="600" kern="100">
                          <a:effectLst/>
                          <a:latin typeface="等线" panose="02010600030101010101" pitchFamily="2" charset="-122"/>
                          <a:ea typeface="等线" panose="02010600030101010101" pitchFamily="2" charset="-122"/>
                          <a:cs typeface="Arial" panose="020B0604020202020204" pitchFamily="34" charset="0"/>
                        </a:rPr>
                        <a:t>的</a:t>
                      </a:r>
                      <a:r>
                        <a:rPr lang="en-US" sz="600" kern="100">
                          <a:effectLst/>
                          <a:latin typeface="等线" panose="02010600030101010101" pitchFamily="2" charset="-122"/>
                          <a:ea typeface="等线" panose="02010600030101010101" pitchFamily="2" charset="-122"/>
                          <a:cs typeface="Arial" panose="020B0604020202020204" pitchFamily="34" charset="0"/>
                        </a:rPr>
                        <a:t>2</a:t>
                      </a:r>
                      <a:r>
                        <a:rPr lang="zh-CN" sz="600" kern="100">
                          <a:effectLst/>
                          <a:latin typeface="等线" panose="02010600030101010101" pitchFamily="2" charset="-122"/>
                          <a:ea typeface="等线" panose="02010600030101010101" pitchFamily="2" charset="-122"/>
                          <a:cs typeface="Arial" panose="020B0604020202020204" pitchFamily="34" charset="0"/>
                        </a:rPr>
                        <a:t>号工厂将在</a:t>
                      </a: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月停产</a:t>
                      </a:r>
                      <a:r>
                        <a:rPr lang="en-US" sz="600" kern="100">
                          <a:effectLst/>
                          <a:latin typeface="等线" panose="02010600030101010101" pitchFamily="2" charset="-122"/>
                          <a:ea typeface="等线" panose="02010600030101010101" pitchFamily="2" charset="-122"/>
                          <a:cs typeface="Arial" panose="020B0604020202020204" pitchFamily="34" charset="0"/>
                        </a:rPr>
                        <a:t>11</a:t>
                      </a:r>
                      <a:r>
                        <a:rPr lang="zh-CN" sz="600" kern="100">
                          <a:effectLst/>
                          <a:latin typeface="等线" panose="02010600030101010101" pitchFamily="2" charset="-122"/>
                          <a:ea typeface="等线" panose="02010600030101010101" pitchFamily="2" charset="-122"/>
                          <a:cs typeface="Arial" panose="020B0604020202020204" pitchFamily="34" charset="0"/>
                        </a:rPr>
                        <a:t>天，莫雷洛斯州</a:t>
                      </a:r>
                      <a:r>
                        <a:rPr lang="en-US" sz="600" kern="100">
                          <a:effectLst/>
                          <a:latin typeface="等线" panose="02010600030101010101" pitchFamily="2" charset="-122"/>
                          <a:ea typeface="等线" panose="02010600030101010101" pitchFamily="2" charset="-122"/>
                          <a:cs typeface="Arial" panose="020B0604020202020204" pitchFamily="34" charset="0"/>
                        </a:rPr>
                        <a:t>(Morelos)</a:t>
                      </a:r>
                      <a:r>
                        <a:rPr lang="zh-CN" sz="600" kern="100">
                          <a:effectLst/>
                          <a:latin typeface="等线" panose="02010600030101010101" pitchFamily="2" charset="-122"/>
                          <a:ea typeface="等线" panose="02010600030101010101" pitchFamily="2" charset="-122"/>
                          <a:cs typeface="Arial" panose="020B0604020202020204" pitchFamily="34" charset="0"/>
                        </a:rPr>
                        <a:t>的</a:t>
                      </a:r>
                      <a:r>
                        <a:rPr lang="en-US" sz="600" kern="100">
                          <a:effectLst/>
                          <a:latin typeface="等线" panose="02010600030101010101" pitchFamily="2" charset="-122"/>
                          <a:ea typeface="等线" panose="02010600030101010101" pitchFamily="2" charset="-122"/>
                          <a:cs typeface="Arial" panose="020B0604020202020204" pitchFamily="34" charset="0"/>
                        </a:rPr>
                        <a:t>CIVAC</a:t>
                      </a:r>
                      <a:r>
                        <a:rPr lang="zh-CN" sz="600" kern="100">
                          <a:effectLst/>
                          <a:latin typeface="等线" panose="02010600030101010101" pitchFamily="2" charset="-122"/>
                          <a:ea typeface="等线" panose="02010600030101010101" pitchFamily="2" charset="-122"/>
                          <a:cs typeface="Arial" panose="020B0604020202020204" pitchFamily="34" charset="0"/>
                        </a:rPr>
                        <a:t>工厂将停产</a:t>
                      </a:r>
                      <a:r>
                        <a:rPr lang="en-US" sz="600" kern="100">
                          <a:effectLst/>
                          <a:latin typeface="等线" panose="02010600030101010101" pitchFamily="2" charset="-122"/>
                          <a:ea typeface="等线" panose="02010600030101010101" pitchFamily="2" charset="-122"/>
                          <a:cs typeface="Arial" panose="020B0604020202020204" pitchFamily="34" charset="0"/>
                        </a:rPr>
                        <a:t>8</a:t>
                      </a:r>
                      <a:r>
                        <a:rPr lang="zh-CN" sz="600" kern="100">
                          <a:effectLst/>
                          <a:latin typeface="等线" panose="02010600030101010101" pitchFamily="2" charset="-122"/>
                          <a:ea typeface="等线" panose="02010600030101010101" pitchFamily="2" charset="-122"/>
                          <a:cs typeface="Arial" panose="020B0604020202020204" pitchFamily="34" charset="0"/>
                        </a:rPr>
                        <a:t>天。此次停产是因为半导体芯片的短缺和铁路封锁。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0950">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15</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丰田</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受芯片供应不足的影响，十一月将再一次计划减产，预计</a:t>
                      </a:r>
                      <a:r>
                        <a:rPr lang="en-US" sz="600" kern="100">
                          <a:effectLst/>
                          <a:latin typeface="等线" panose="02010600030101010101" pitchFamily="2" charset="-122"/>
                          <a:ea typeface="等线" panose="02010600030101010101" pitchFamily="2" charset="-122"/>
                          <a:cs typeface="Arial" panose="020B0604020202020204" pitchFamily="34" charset="0"/>
                        </a:rPr>
                        <a:t>11</a:t>
                      </a:r>
                      <a:r>
                        <a:rPr lang="zh-CN" sz="600" kern="100">
                          <a:effectLst/>
                          <a:latin typeface="等线" panose="02010600030101010101" pitchFamily="2" charset="-122"/>
                          <a:ea typeface="等线" panose="02010600030101010101" pitchFamily="2" charset="-122"/>
                          <a:cs typeface="Arial" panose="020B0604020202020204" pitchFamily="34" charset="0"/>
                        </a:rPr>
                        <a:t>月的全球产量为</a:t>
                      </a:r>
                      <a:r>
                        <a:rPr lang="en-US" sz="600" kern="100">
                          <a:effectLst/>
                          <a:latin typeface="等线" panose="02010600030101010101" pitchFamily="2" charset="-122"/>
                          <a:ea typeface="等线" panose="02010600030101010101" pitchFamily="2" charset="-122"/>
                          <a:cs typeface="Arial" panose="020B0604020202020204" pitchFamily="34" charset="0"/>
                        </a:rPr>
                        <a:t>85</a:t>
                      </a:r>
                      <a:r>
                        <a:rPr lang="zh-CN" sz="600" kern="100">
                          <a:effectLst/>
                          <a:latin typeface="等线" panose="02010600030101010101" pitchFamily="2" charset="-122"/>
                          <a:ea typeface="等线" panose="02010600030101010101" pitchFamily="2" charset="-122"/>
                          <a:cs typeface="Arial" panose="020B0604020202020204" pitchFamily="34" charset="0"/>
                        </a:rPr>
                        <a:t>万至</a:t>
                      </a:r>
                      <a:r>
                        <a:rPr lang="en-US" sz="600" kern="100">
                          <a:effectLst/>
                          <a:latin typeface="等线" panose="02010600030101010101" pitchFamily="2" charset="-122"/>
                          <a:ea typeface="等线" panose="02010600030101010101" pitchFamily="2" charset="-122"/>
                          <a:cs typeface="Arial" panose="020B0604020202020204" pitchFamily="34" charset="0"/>
                        </a:rPr>
                        <a:t>90</a:t>
                      </a:r>
                      <a:r>
                        <a:rPr lang="zh-CN" sz="600" kern="100">
                          <a:effectLst/>
                          <a:latin typeface="等线" panose="02010600030101010101" pitchFamily="2" charset="-122"/>
                          <a:ea typeface="等线" panose="02010600030101010101" pitchFamily="2" charset="-122"/>
                          <a:cs typeface="Arial" panose="020B0604020202020204" pitchFamily="34" charset="0"/>
                        </a:rPr>
                        <a:t>万辆之间。</a:t>
                      </a: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月，丰田在华新车销量同比下滑</a:t>
                      </a:r>
                      <a:r>
                        <a:rPr lang="en-US" sz="600" kern="100">
                          <a:effectLst/>
                          <a:latin typeface="等线" panose="02010600030101010101" pitchFamily="2" charset="-122"/>
                          <a:ea typeface="等线" panose="02010600030101010101" pitchFamily="2" charset="-122"/>
                          <a:cs typeface="Arial" panose="020B0604020202020204" pitchFamily="34" charset="0"/>
                        </a:rPr>
                        <a:t>35.9%</a:t>
                      </a:r>
                      <a:r>
                        <a:rPr lang="zh-CN" sz="600" kern="100">
                          <a:effectLst/>
                          <a:latin typeface="等线" panose="02010600030101010101" pitchFamily="2" charset="-122"/>
                          <a:ea typeface="等线" panose="02010600030101010101" pitchFamily="2" charset="-122"/>
                          <a:cs typeface="Arial" panose="020B0604020202020204" pitchFamily="34" charset="0"/>
                        </a:rPr>
                        <a:t>至</a:t>
                      </a:r>
                      <a:r>
                        <a:rPr lang="en-US" sz="600" kern="100">
                          <a:effectLst/>
                          <a:latin typeface="等线" panose="02010600030101010101" pitchFamily="2" charset="-122"/>
                          <a:ea typeface="等线" panose="02010600030101010101" pitchFamily="2" charset="-122"/>
                          <a:cs typeface="Arial" panose="020B0604020202020204" pitchFamily="34" charset="0"/>
                        </a:rPr>
                        <a:t>11.5</a:t>
                      </a:r>
                      <a:r>
                        <a:rPr lang="zh-CN" sz="600" kern="100">
                          <a:effectLst/>
                          <a:latin typeface="等线" panose="02010600030101010101" pitchFamily="2" charset="-122"/>
                          <a:ea typeface="等线" panose="02010600030101010101" pitchFamily="2" charset="-122"/>
                          <a:cs typeface="Arial" panose="020B0604020202020204" pitchFamily="34" charset="0"/>
                        </a:rPr>
                        <a:t>万辆，已连续两个月呈现同比下滑态势。此次的削减幅度比起之前的已经开始降低了。由于当前需求量较大，将力争</a:t>
                      </a:r>
                      <a:r>
                        <a:rPr lang="en-US" sz="600" kern="100">
                          <a:effectLst/>
                          <a:latin typeface="等线" panose="02010600030101010101" pitchFamily="2" charset="-122"/>
                          <a:ea typeface="等线" panose="02010600030101010101" pitchFamily="2" charset="-122"/>
                          <a:cs typeface="Arial" panose="020B0604020202020204" pitchFamily="34" charset="0"/>
                        </a:rPr>
                        <a:t>12</a:t>
                      </a:r>
                      <a:r>
                        <a:rPr lang="zh-CN" sz="600" kern="100">
                          <a:effectLst/>
                          <a:latin typeface="等线" panose="02010600030101010101" pitchFamily="2" charset="-122"/>
                          <a:ea typeface="等线" panose="02010600030101010101" pitchFamily="2" charset="-122"/>
                          <a:cs typeface="Arial" panose="020B0604020202020204" pitchFamily="34" charset="0"/>
                        </a:rPr>
                        <a:t>月以后恢复正常生产，并以高产量进行生产，以弥补此前的减产数量，并力争在截至</a:t>
                      </a:r>
                      <a:r>
                        <a:rPr lang="en-US" sz="600" kern="100">
                          <a:effectLst/>
                          <a:latin typeface="等线" panose="02010600030101010101" pitchFamily="2" charset="-122"/>
                          <a:ea typeface="等线" panose="02010600030101010101" pitchFamily="2" charset="-122"/>
                          <a:cs typeface="Arial" panose="020B0604020202020204" pitchFamily="34" charset="0"/>
                        </a:rPr>
                        <a:t>2022</a:t>
                      </a:r>
                      <a:r>
                        <a:rPr lang="zh-CN" sz="600" kern="100">
                          <a:effectLst/>
                          <a:latin typeface="等线" panose="02010600030101010101" pitchFamily="2" charset="-122"/>
                          <a:ea typeface="等线" panose="02010600030101010101" pitchFamily="2" charset="-122"/>
                          <a:cs typeface="Arial" panose="020B0604020202020204" pitchFamily="34" charset="0"/>
                        </a:rPr>
                        <a:t>年</a:t>
                      </a:r>
                      <a:r>
                        <a:rPr lang="en-US" sz="600" kern="100">
                          <a:effectLst/>
                          <a:latin typeface="等线" panose="02010600030101010101" pitchFamily="2" charset="-122"/>
                          <a:ea typeface="等线" panose="02010600030101010101" pitchFamily="2" charset="-122"/>
                          <a:cs typeface="Arial" panose="020B0604020202020204" pitchFamily="34" charset="0"/>
                        </a:rPr>
                        <a:t>3</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31</a:t>
                      </a:r>
                      <a:r>
                        <a:rPr lang="zh-CN" sz="600" kern="100">
                          <a:effectLst/>
                          <a:latin typeface="等线" panose="02010600030101010101" pitchFamily="2" charset="-122"/>
                          <a:ea typeface="等线" panose="02010600030101010101" pitchFamily="2" charset="-122"/>
                          <a:cs typeface="Arial" panose="020B0604020202020204" pitchFamily="34" charset="0"/>
                        </a:rPr>
                        <a:t>日的完整财年后半段加速生产，最大程度地减少之前的损失。丰田将其全财年的产量目标继续维持在</a:t>
                      </a:r>
                      <a:r>
                        <a:rPr lang="en-US" sz="600" kern="100">
                          <a:effectLst/>
                          <a:latin typeface="等线" panose="02010600030101010101" pitchFamily="2" charset="-122"/>
                          <a:ea typeface="等线" panose="02010600030101010101" pitchFamily="2" charset="-122"/>
                          <a:cs typeface="Arial" panose="020B0604020202020204" pitchFamily="34" charset="0"/>
                        </a:rPr>
                        <a:t>900</a:t>
                      </a:r>
                      <a:r>
                        <a:rPr lang="zh-CN" sz="600" kern="100">
                          <a:effectLst/>
                          <a:latin typeface="等线" panose="02010600030101010101" pitchFamily="2" charset="-122"/>
                          <a:ea typeface="等线" panose="02010600030101010101" pitchFamily="2" charset="-122"/>
                          <a:cs typeface="Arial" panose="020B0604020202020204" pitchFamily="34" charset="0"/>
                        </a:rPr>
                        <a:t>万辆不变。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479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18</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斯柯达</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受芯片和其他零部件短缺的影响</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减产两周。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41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18</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玛莎拉蒂</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由于芯片供应短缺</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公司将</a:t>
                      </a:r>
                      <a:r>
                        <a:rPr lang="en-US" sz="600" kern="100">
                          <a:effectLst/>
                          <a:latin typeface="等线" panose="02010600030101010101" pitchFamily="2" charset="-122"/>
                          <a:ea typeface="等线" panose="02010600030101010101" pitchFamily="2" charset="-122"/>
                          <a:cs typeface="Arial" panose="020B0604020202020204" pitchFamily="34" charset="0"/>
                        </a:rPr>
                        <a:t>Grecale SUV</a:t>
                      </a:r>
                      <a:r>
                        <a:rPr lang="zh-CN" sz="600" kern="100">
                          <a:effectLst/>
                          <a:latin typeface="等线" panose="02010600030101010101" pitchFamily="2" charset="-122"/>
                          <a:ea typeface="等线" panose="02010600030101010101" pitchFamily="2" charset="-122"/>
                          <a:cs typeface="Arial" panose="020B0604020202020204" pitchFamily="34" charset="0"/>
                        </a:rPr>
                        <a:t>的发布时间推迟到了明年。当前斯柯达在当地新车交付的时间长达数月。</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3535">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20</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奥迪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受芯片供应短缺影响</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公司将延长生产暂停的时间</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位于德国英戈尔施塔特</a:t>
                      </a:r>
                      <a:r>
                        <a:rPr lang="en-US" sz="600" kern="100">
                          <a:effectLst/>
                          <a:latin typeface="等线" panose="02010600030101010101" pitchFamily="2" charset="-122"/>
                          <a:ea typeface="等线" panose="02010600030101010101" pitchFamily="2" charset="-122"/>
                          <a:cs typeface="Arial" panose="020B0604020202020204" pitchFamily="34" charset="0"/>
                        </a:rPr>
                        <a:t>(Ingolstadt)</a:t>
                      </a:r>
                      <a:r>
                        <a:rPr lang="zh-CN" sz="600" kern="100">
                          <a:effectLst/>
                          <a:latin typeface="等线" panose="02010600030101010101" pitchFamily="2" charset="-122"/>
                          <a:ea typeface="等线" panose="02010600030101010101" pitchFamily="2" charset="-122"/>
                          <a:cs typeface="Arial" panose="020B0604020202020204" pitchFamily="34" charset="0"/>
                        </a:rPr>
                        <a:t>和内卡苏姆</a:t>
                      </a:r>
                      <a:r>
                        <a:rPr lang="en-US" sz="600" kern="100">
                          <a:effectLst/>
                          <a:latin typeface="等线" panose="02010600030101010101" pitchFamily="2" charset="-122"/>
                          <a:ea typeface="等线" panose="02010600030101010101" pitchFamily="2" charset="-122"/>
                          <a:cs typeface="Arial" panose="020B0604020202020204" pitchFamily="34" charset="0"/>
                        </a:rPr>
                        <a:t>(Neckarsulm)</a:t>
                      </a:r>
                      <a:r>
                        <a:rPr lang="zh-CN" sz="600" kern="100">
                          <a:effectLst/>
                          <a:latin typeface="等线" panose="02010600030101010101" pitchFamily="2" charset="-122"/>
                          <a:ea typeface="等线" panose="02010600030101010101" pitchFamily="2" charset="-122"/>
                          <a:cs typeface="Arial" panose="020B0604020202020204" pitchFamily="34" charset="0"/>
                        </a:rPr>
                        <a:t>工厂内的大部分装配线将于本周持续停产。原计划是在</a:t>
                      </a: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15</a:t>
                      </a:r>
                      <a:r>
                        <a:rPr lang="zh-CN" sz="600" kern="100">
                          <a:effectLst/>
                          <a:latin typeface="等线" panose="02010600030101010101" pitchFamily="2" charset="-122"/>
                          <a:ea typeface="等线" panose="02010600030101010101" pitchFamily="2" charset="-122"/>
                          <a:cs typeface="Arial" panose="020B0604020202020204" pitchFamily="34" charset="0"/>
                        </a:rPr>
                        <a:t>日结束停产</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但是随后该公司决定延长停产时间。在英戈尔施塔特工厂内</a:t>
                      </a:r>
                      <a:r>
                        <a:rPr lang="en-US" sz="600" kern="100">
                          <a:effectLst/>
                          <a:latin typeface="等线" panose="02010600030101010101" pitchFamily="2" charset="-122"/>
                          <a:ea typeface="等线" panose="02010600030101010101" pitchFamily="2" charset="-122"/>
                          <a:cs typeface="Arial" panose="020B0604020202020204" pitchFamily="34" charset="0"/>
                        </a:rPr>
                        <a:t>,Q2</a:t>
                      </a:r>
                      <a:r>
                        <a:rPr lang="zh-CN" sz="600" kern="100">
                          <a:effectLst/>
                          <a:latin typeface="等线" panose="02010600030101010101" pitchFamily="2" charset="-122"/>
                          <a:ea typeface="等线" panose="02010600030101010101" pitchFamily="2" charset="-122"/>
                          <a:cs typeface="Arial" panose="020B0604020202020204" pitchFamily="34" charset="0"/>
                        </a:rPr>
                        <a:t>跨界车和</a:t>
                      </a:r>
                      <a:r>
                        <a:rPr lang="en-US" sz="600" kern="100">
                          <a:effectLst/>
                          <a:latin typeface="等线" panose="02010600030101010101" pitchFamily="2" charset="-122"/>
                          <a:ea typeface="等线" panose="02010600030101010101" pitchFamily="2" charset="-122"/>
                          <a:cs typeface="Arial" panose="020B0604020202020204" pitchFamily="34" charset="0"/>
                        </a:rPr>
                        <a:t>A3</a:t>
                      </a:r>
                      <a:r>
                        <a:rPr lang="zh-CN" sz="600" kern="100">
                          <a:effectLst/>
                          <a:latin typeface="等线" panose="02010600030101010101" pitchFamily="2" charset="-122"/>
                          <a:ea typeface="等线" panose="02010600030101010101" pitchFamily="2" charset="-122"/>
                          <a:cs typeface="Arial" panose="020B0604020202020204" pitchFamily="34" charset="0"/>
                        </a:rPr>
                        <a:t>紧凑型车的装配线将在下周完全停工。其余车型有部分减产。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2243">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20</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宝马</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dirty="0">
                          <a:effectLst/>
                          <a:latin typeface="等线" panose="02010600030101010101" pitchFamily="2" charset="-122"/>
                          <a:ea typeface="等线" panose="02010600030101010101" pitchFamily="2" charset="-122"/>
                          <a:cs typeface="Arial" panose="020B0604020202020204" pitchFamily="34" charset="0"/>
                        </a:rPr>
                        <a:t>由于芯片短缺，宝马位于丁戈尔芬的工厂本周改为单班次。这家位于慕尼黑东北部的工厂是宝马欧洲最大的一座生产基地，拥有</a:t>
                      </a:r>
                      <a:r>
                        <a:rPr lang="en-US" sz="600" kern="100" dirty="0">
                          <a:effectLst/>
                          <a:latin typeface="等线" panose="02010600030101010101" pitchFamily="2" charset="-122"/>
                          <a:ea typeface="等线" panose="02010600030101010101" pitchFamily="2" charset="-122"/>
                          <a:cs typeface="Arial" panose="020B0604020202020204" pitchFamily="34" charset="0"/>
                        </a:rPr>
                        <a:t>17000</a:t>
                      </a:r>
                      <a:r>
                        <a:rPr lang="zh-CN" sz="600" kern="100" dirty="0">
                          <a:effectLst/>
                          <a:latin typeface="等线" panose="02010600030101010101" pitchFamily="2" charset="-122"/>
                          <a:ea typeface="等线" panose="02010600030101010101" pitchFamily="2" charset="-122"/>
                          <a:cs typeface="Arial" panose="020B0604020202020204" pitchFamily="34" charset="0"/>
                        </a:rPr>
                        <a:t>名员工，负责</a:t>
                      </a:r>
                      <a:r>
                        <a:rPr lang="en-US" sz="600" kern="100" dirty="0">
                          <a:effectLst/>
                          <a:latin typeface="等线" panose="02010600030101010101" pitchFamily="2" charset="-122"/>
                          <a:ea typeface="等线" panose="02010600030101010101" pitchFamily="2" charset="-122"/>
                          <a:cs typeface="Arial" panose="020B0604020202020204" pitchFamily="34" charset="0"/>
                        </a:rPr>
                        <a:t>4</a:t>
                      </a:r>
                      <a:r>
                        <a:rPr lang="zh-CN" sz="600" kern="100" dirty="0">
                          <a:effectLst/>
                          <a:latin typeface="等线" panose="02010600030101010101" pitchFamily="2" charset="-122"/>
                          <a:ea typeface="等线" panose="02010600030101010101" pitchFamily="2" charset="-122"/>
                          <a:cs typeface="Arial" panose="020B0604020202020204" pitchFamily="34" charset="0"/>
                        </a:rPr>
                        <a:t>系、</a:t>
                      </a:r>
                      <a:r>
                        <a:rPr lang="en-US" sz="600" kern="100" dirty="0">
                          <a:effectLst/>
                          <a:latin typeface="等线" panose="02010600030101010101" pitchFamily="2" charset="-122"/>
                          <a:ea typeface="等线" panose="02010600030101010101" pitchFamily="2" charset="-122"/>
                          <a:cs typeface="Arial" panose="020B0604020202020204" pitchFamily="34" charset="0"/>
                        </a:rPr>
                        <a:t>5</a:t>
                      </a:r>
                      <a:r>
                        <a:rPr lang="zh-CN" sz="600" kern="100" dirty="0">
                          <a:effectLst/>
                          <a:latin typeface="等线" panose="02010600030101010101" pitchFamily="2" charset="-122"/>
                          <a:ea typeface="等线" panose="02010600030101010101" pitchFamily="2" charset="-122"/>
                          <a:cs typeface="Arial" panose="020B0604020202020204" pitchFamily="34" charset="0"/>
                        </a:rPr>
                        <a:t>系、</a:t>
                      </a:r>
                      <a:r>
                        <a:rPr lang="en-US" sz="600" kern="100" dirty="0">
                          <a:effectLst/>
                          <a:latin typeface="等线" panose="02010600030101010101" pitchFamily="2" charset="-122"/>
                          <a:ea typeface="等线" panose="02010600030101010101" pitchFamily="2" charset="-122"/>
                          <a:cs typeface="Arial" panose="020B0604020202020204" pitchFamily="34" charset="0"/>
                        </a:rPr>
                        <a:t>6</a:t>
                      </a:r>
                      <a:r>
                        <a:rPr lang="zh-CN" sz="600" kern="100" dirty="0">
                          <a:effectLst/>
                          <a:latin typeface="等线" panose="02010600030101010101" pitchFamily="2" charset="-122"/>
                          <a:ea typeface="等线" panose="02010600030101010101" pitchFamily="2" charset="-122"/>
                          <a:cs typeface="Arial" panose="020B0604020202020204" pitchFamily="34" charset="0"/>
                        </a:rPr>
                        <a:t>系、</a:t>
                      </a:r>
                      <a:r>
                        <a:rPr lang="en-US" sz="600" kern="100" dirty="0">
                          <a:effectLst/>
                          <a:latin typeface="等线" panose="02010600030101010101" pitchFamily="2" charset="-122"/>
                          <a:ea typeface="等线" panose="02010600030101010101" pitchFamily="2" charset="-122"/>
                          <a:cs typeface="Arial" panose="020B0604020202020204" pitchFamily="34" charset="0"/>
                        </a:rPr>
                        <a:t>7</a:t>
                      </a:r>
                      <a:r>
                        <a:rPr lang="zh-CN" sz="600" kern="100" dirty="0">
                          <a:effectLst/>
                          <a:latin typeface="等线" panose="02010600030101010101" pitchFamily="2" charset="-122"/>
                          <a:ea typeface="等线" panose="02010600030101010101" pitchFamily="2" charset="-122"/>
                          <a:cs typeface="Arial" panose="020B0604020202020204" pitchFamily="34" charset="0"/>
                        </a:rPr>
                        <a:t>系和</a:t>
                      </a:r>
                      <a:r>
                        <a:rPr lang="en-US" sz="600" kern="100" dirty="0">
                          <a:effectLst/>
                          <a:latin typeface="等线" panose="02010600030101010101" pitchFamily="2" charset="-122"/>
                          <a:ea typeface="等线" panose="02010600030101010101" pitchFamily="2" charset="-122"/>
                          <a:cs typeface="Arial" panose="020B0604020202020204" pitchFamily="34" charset="0"/>
                        </a:rPr>
                        <a:t>8</a:t>
                      </a:r>
                      <a:r>
                        <a:rPr lang="zh-CN" sz="600" kern="100" dirty="0">
                          <a:effectLst/>
                          <a:latin typeface="等线" panose="02010600030101010101" pitchFamily="2" charset="-122"/>
                          <a:ea typeface="等线" panose="02010600030101010101" pitchFamily="2" charset="-122"/>
                          <a:cs typeface="Arial" panose="020B0604020202020204" pitchFamily="34" charset="0"/>
                        </a:rPr>
                        <a:t>系燃油车的生产，全新的纯电动车宝马</a:t>
                      </a:r>
                      <a:r>
                        <a:rPr lang="en-US" sz="600" kern="100" dirty="0" err="1">
                          <a:effectLst/>
                          <a:latin typeface="等线" panose="02010600030101010101" pitchFamily="2" charset="-122"/>
                          <a:ea typeface="等线" panose="02010600030101010101" pitchFamily="2" charset="-122"/>
                          <a:cs typeface="Arial" panose="020B0604020202020204" pitchFamily="34" charset="0"/>
                        </a:rPr>
                        <a:t>iX</a:t>
                      </a:r>
                      <a:r>
                        <a:rPr lang="zh-CN" sz="600" kern="100" dirty="0">
                          <a:effectLst/>
                          <a:latin typeface="等线" panose="02010600030101010101" pitchFamily="2" charset="-122"/>
                          <a:ea typeface="等线" panose="02010600030101010101" pitchFamily="2" charset="-122"/>
                          <a:cs typeface="Arial" panose="020B0604020202020204" pitchFamily="34" charset="0"/>
                        </a:rPr>
                        <a:t>也在这里生产。雷根斯堡工厂的情况本周稍微有所好转，这里负责宝马</a:t>
                      </a:r>
                      <a:r>
                        <a:rPr lang="en-US" sz="600" kern="100" dirty="0">
                          <a:effectLst/>
                          <a:latin typeface="等线" panose="02010600030101010101" pitchFamily="2" charset="-122"/>
                          <a:ea typeface="等线" panose="02010600030101010101" pitchFamily="2" charset="-122"/>
                          <a:cs typeface="Arial" panose="020B0604020202020204" pitchFamily="34" charset="0"/>
                        </a:rPr>
                        <a:t>X1</a:t>
                      </a:r>
                      <a:r>
                        <a:rPr lang="zh-CN" sz="600" kern="100" dirty="0">
                          <a:effectLst/>
                          <a:latin typeface="等线" panose="02010600030101010101" pitchFamily="2" charset="-122"/>
                          <a:ea typeface="等线" panose="02010600030101010101" pitchFamily="2" charset="-122"/>
                          <a:cs typeface="Arial" panose="020B0604020202020204" pitchFamily="34" charset="0"/>
                        </a:rPr>
                        <a:t>和</a:t>
                      </a:r>
                      <a:r>
                        <a:rPr lang="en-US" sz="600" kern="100" dirty="0">
                          <a:effectLst/>
                          <a:latin typeface="等线" panose="02010600030101010101" pitchFamily="2" charset="-122"/>
                          <a:ea typeface="等线" panose="02010600030101010101" pitchFamily="2" charset="-122"/>
                          <a:cs typeface="Arial" panose="020B0604020202020204" pitchFamily="34" charset="0"/>
                        </a:rPr>
                        <a:t>X2</a:t>
                      </a:r>
                      <a:r>
                        <a:rPr lang="zh-CN" sz="600" kern="100" dirty="0">
                          <a:effectLst/>
                          <a:latin typeface="等线" panose="02010600030101010101" pitchFamily="2" charset="-122"/>
                          <a:ea typeface="等线" panose="02010600030101010101" pitchFamily="2" charset="-122"/>
                          <a:cs typeface="Arial" panose="020B0604020202020204" pitchFamily="34" charset="0"/>
                        </a:rPr>
                        <a:t>的生产，目前产能排期比较正常。相比之下，慕尼黑和莱比锡的工厂则处于减产状态。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7" name="矩形 36"/>
          <p:cNvSpPr/>
          <p:nvPr/>
        </p:nvSpPr>
        <p:spPr>
          <a:xfrm>
            <a:off x="1205804" y="893566"/>
            <a:ext cx="1872208"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E10000"/>
                </a:solidFill>
              </a:rPr>
              <a:t>2021</a:t>
            </a:r>
            <a:r>
              <a:rPr lang="zh-CN" altLang="en-US" sz="1200" b="1" dirty="0" smtClean="0">
                <a:solidFill>
                  <a:srgbClr val="E10000"/>
                </a:solidFill>
              </a:rPr>
              <a:t>年初车企缺芯情况</a:t>
            </a:r>
            <a:endParaRPr lang="zh-CN" altLang="en-US" sz="1200" b="1" dirty="0">
              <a:solidFill>
                <a:srgbClr val="E10000"/>
              </a:solidFill>
            </a:endParaRPr>
          </a:p>
        </p:txBody>
      </p:sp>
      <p:sp>
        <p:nvSpPr>
          <p:cNvPr id="38" name="矩形 37"/>
          <p:cNvSpPr/>
          <p:nvPr/>
        </p:nvSpPr>
        <p:spPr>
          <a:xfrm>
            <a:off x="4882392" y="893566"/>
            <a:ext cx="2160240"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E10000"/>
                </a:solidFill>
              </a:rPr>
              <a:t>2021</a:t>
            </a:r>
            <a:r>
              <a:rPr lang="zh-CN" altLang="en-US" sz="1200" b="1" dirty="0" smtClean="0">
                <a:solidFill>
                  <a:srgbClr val="E10000"/>
                </a:solidFill>
              </a:rPr>
              <a:t>年</a:t>
            </a:r>
            <a:r>
              <a:rPr lang="en-US" altLang="zh-CN" sz="1200" b="1" dirty="0" smtClean="0">
                <a:solidFill>
                  <a:srgbClr val="E10000"/>
                </a:solidFill>
              </a:rPr>
              <a:t>9~10</a:t>
            </a:r>
            <a:r>
              <a:rPr lang="zh-CN" altLang="en-US" sz="1200" b="1" dirty="0">
                <a:solidFill>
                  <a:srgbClr val="E10000"/>
                </a:solidFill>
              </a:rPr>
              <a:t>月</a:t>
            </a:r>
            <a:r>
              <a:rPr lang="zh-CN" altLang="en-US" sz="1200" b="1" dirty="0" smtClean="0">
                <a:solidFill>
                  <a:srgbClr val="E10000"/>
                </a:solidFill>
              </a:rPr>
              <a:t>车企缺芯情况</a:t>
            </a:r>
            <a:endParaRPr lang="zh-CN" altLang="en-US" sz="1200" b="1" dirty="0">
              <a:solidFill>
                <a:srgbClr val="E10000"/>
              </a:solidFill>
            </a:endParaRPr>
          </a:p>
        </p:txBody>
      </p:sp>
      <p:pic>
        <p:nvPicPr>
          <p:cNvPr id="39" name="图片 38" descr="https://cdn.ihsmarkit.com/www/images/1021/blog-20211018-chart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1062" y="1189884"/>
            <a:ext cx="4404208" cy="2167108"/>
          </a:xfrm>
          <a:prstGeom prst="rect">
            <a:avLst/>
          </a:prstGeom>
          <a:noFill/>
          <a:ln>
            <a:noFill/>
          </a:ln>
        </p:spPr>
      </p:pic>
      <p:cxnSp>
        <p:nvCxnSpPr>
          <p:cNvPr id="6" name="直接箭头连接符 5"/>
          <p:cNvCxnSpPr/>
          <p:nvPr/>
        </p:nvCxnSpPr>
        <p:spPr>
          <a:xfrm>
            <a:off x="8380319" y="2158859"/>
            <a:ext cx="2559919" cy="221082"/>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10940238" y="2404054"/>
            <a:ext cx="338750" cy="230148"/>
          </a:xfrm>
          <a:prstGeom prst="straightConnector1">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1278988" y="2619320"/>
            <a:ext cx="299575" cy="48773"/>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11350995" y="2257980"/>
            <a:ext cx="367137" cy="15458"/>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8470676" y="1797241"/>
            <a:ext cx="2577575" cy="157551"/>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11084255" y="1808718"/>
            <a:ext cx="266740" cy="461286"/>
          </a:xfrm>
          <a:prstGeom prst="straightConnector1">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10856687" y="1621931"/>
            <a:ext cx="638325" cy="1516021"/>
          </a:xfrm>
          <a:prstGeom prst="round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9860396" y="1511486"/>
            <a:ext cx="111007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东南亚疫情</a:t>
            </a:r>
            <a:endParaRPr lang="zh-CN" altLang="en-US" sz="1200" b="1" dirty="0">
              <a:solidFill>
                <a:srgbClr val="E10000"/>
              </a:solidFill>
            </a:endParaRPr>
          </a:p>
        </p:txBody>
      </p:sp>
      <p:pic>
        <p:nvPicPr>
          <p:cNvPr id="60" name="图片 59" descr="https://cdn.ihsmarkit.com/www/images/1021/blog-20211018-chart2.png"/>
          <p:cNvPicPr/>
          <p:nvPr/>
        </p:nvPicPr>
        <p:blipFill>
          <a:blip r:embed="rId3">
            <a:extLst>
              <a:ext uri="{28A0092B-C50C-407E-A947-70E740481C1C}">
                <a14:useLocalDpi xmlns:a14="http://schemas.microsoft.com/office/drawing/2010/main" val="0"/>
              </a:ext>
            </a:extLst>
          </a:blip>
          <a:srcRect/>
          <a:stretch>
            <a:fillRect/>
          </a:stretch>
        </p:blipFill>
        <p:spPr bwMode="auto">
          <a:xfrm>
            <a:off x="7684103" y="3576913"/>
            <a:ext cx="4373011" cy="2246525"/>
          </a:xfrm>
          <a:prstGeom prst="rect">
            <a:avLst/>
          </a:prstGeom>
          <a:noFill/>
          <a:ln>
            <a:noFill/>
          </a:ln>
        </p:spPr>
      </p:pic>
      <p:sp>
        <p:nvSpPr>
          <p:cNvPr id="20" name="圆角矩形 19"/>
          <p:cNvSpPr/>
          <p:nvPr/>
        </p:nvSpPr>
        <p:spPr>
          <a:xfrm>
            <a:off x="8555190" y="3967007"/>
            <a:ext cx="638324" cy="1595811"/>
          </a:xfrm>
          <a:prstGeom prst="round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8271867" y="893566"/>
            <a:ext cx="3652170"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E10000"/>
                </a:solidFill>
              </a:rPr>
              <a:t>2021</a:t>
            </a:r>
            <a:r>
              <a:rPr lang="zh-CN" altLang="en-US" sz="1200" b="1" dirty="0" smtClean="0">
                <a:solidFill>
                  <a:srgbClr val="E10000"/>
                </a:solidFill>
              </a:rPr>
              <a:t>年</a:t>
            </a:r>
            <a:r>
              <a:rPr lang="en-US" altLang="zh-CN" sz="1200" b="1" dirty="0" smtClean="0">
                <a:solidFill>
                  <a:srgbClr val="E10000"/>
                </a:solidFill>
              </a:rPr>
              <a:t>8~9</a:t>
            </a:r>
            <a:r>
              <a:rPr lang="zh-CN" altLang="en-US" sz="1200" b="1" dirty="0" smtClean="0">
                <a:solidFill>
                  <a:srgbClr val="E10000"/>
                </a:solidFill>
              </a:rPr>
              <a:t>月东南亚疫情影响全年汽车预期出货量</a:t>
            </a:r>
            <a:endParaRPr lang="zh-CN" altLang="en-US" sz="1200" b="1" dirty="0">
              <a:solidFill>
                <a:srgbClr val="E10000"/>
              </a:solidFill>
            </a:endParaRPr>
          </a:p>
        </p:txBody>
      </p:sp>
      <p:sp>
        <p:nvSpPr>
          <p:cNvPr id="64" name="矩形 63"/>
          <p:cNvSpPr/>
          <p:nvPr/>
        </p:nvSpPr>
        <p:spPr>
          <a:xfrm>
            <a:off x="8271867" y="3289634"/>
            <a:ext cx="3652170"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欧洲车企受影响最为严重，我国影响相对较小</a:t>
            </a:r>
            <a:endParaRPr lang="zh-CN" altLang="en-US" sz="1200" b="1" dirty="0">
              <a:solidFill>
                <a:srgbClr val="E10000"/>
              </a:solidFill>
            </a:endParaRPr>
          </a:p>
        </p:txBody>
      </p:sp>
      <p:sp>
        <p:nvSpPr>
          <p:cNvPr id="67" name="圆角矩形 66"/>
          <p:cNvSpPr/>
          <p:nvPr/>
        </p:nvSpPr>
        <p:spPr>
          <a:xfrm>
            <a:off x="9883166" y="3967007"/>
            <a:ext cx="638324" cy="1595811"/>
          </a:xfrm>
          <a:prstGeom prst="round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36426" y="6039658"/>
            <a:ext cx="483830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丰田：全部工厂将恢复运营，</a:t>
            </a:r>
            <a:r>
              <a:rPr lang="en-US" altLang="zh-CN" sz="1200" b="1" dirty="0">
                <a:solidFill>
                  <a:srgbClr val="E10000"/>
                </a:solidFill>
              </a:rPr>
              <a:t>12</a:t>
            </a:r>
            <a:r>
              <a:rPr lang="zh-CN" altLang="en-US" sz="1200" b="1" dirty="0">
                <a:solidFill>
                  <a:srgbClr val="E10000"/>
                </a:solidFill>
              </a:rPr>
              <a:t>月增产至</a:t>
            </a:r>
            <a:r>
              <a:rPr lang="en-US" altLang="zh-CN" sz="1200" b="1" dirty="0">
                <a:solidFill>
                  <a:srgbClr val="E10000"/>
                </a:solidFill>
              </a:rPr>
              <a:t>98</a:t>
            </a:r>
            <a:r>
              <a:rPr lang="zh-CN" altLang="en-US" sz="1200" b="1" dirty="0">
                <a:solidFill>
                  <a:srgbClr val="E10000"/>
                </a:solidFill>
              </a:rPr>
              <a:t>万辆</a:t>
            </a:r>
            <a:endParaRPr lang="zh-CN" altLang="en-US" sz="1200" b="1" dirty="0">
              <a:solidFill>
                <a:srgbClr val="E1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p:cNvSpPr/>
          <p:nvPr/>
        </p:nvSpPr>
        <p:spPr>
          <a:xfrm>
            <a:off x="5019836" y="5932620"/>
            <a:ext cx="4123580" cy="862385"/>
          </a:xfrm>
          <a:prstGeom prst="rect">
            <a:avLst/>
          </a:prstGeom>
          <a:solidFill>
            <a:srgbClr val="FF7D7D"/>
          </a:solid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815326" y="4250977"/>
            <a:ext cx="4139204" cy="896333"/>
          </a:xfrm>
          <a:prstGeom prst="roundRect">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8" y="381164"/>
            <a:ext cx="540786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汽车</a:t>
            </a:r>
            <a:r>
              <a:rPr lang="zh-CN" altLang="en-US" sz="3000" b="1" dirty="0" smtClean="0">
                <a:solidFill>
                  <a:srgbClr val="E10000"/>
                </a:solidFill>
                <a:latin typeface="微软雅黑" panose="020B0503020204020204" pitchFamily="34" charset="-122"/>
                <a:ea typeface="微软雅黑" panose="020B0503020204020204" pitchFamily="34" charset="-122"/>
              </a:rPr>
              <a:t>缺芯：解决关键在供给端</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909836" y="1196752"/>
            <a:ext cx="1431917" cy="360040"/>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需求</a:t>
            </a:r>
            <a:endParaRPr lang="zh-CN" altLang="en-US" sz="1400" b="1" dirty="0"/>
          </a:p>
        </p:txBody>
      </p:sp>
      <p:sp>
        <p:nvSpPr>
          <p:cNvPr id="16" name="圆角矩形 15"/>
          <p:cNvSpPr/>
          <p:nvPr/>
        </p:nvSpPr>
        <p:spPr>
          <a:xfrm>
            <a:off x="9198619" y="1202056"/>
            <a:ext cx="2589480" cy="360040"/>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供给</a:t>
            </a:r>
            <a:endParaRPr lang="zh-CN" altLang="en-US" sz="1400" b="1" dirty="0"/>
          </a:p>
        </p:txBody>
      </p:sp>
      <p:sp>
        <p:nvSpPr>
          <p:cNvPr id="17" name="矩形 16"/>
          <p:cNvSpPr/>
          <p:nvPr/>
        </p:nvSpPr>
        <p:spPr>
          <a:xfrm>
            <a:off x="367862" y="1687576"/>
            <a:ext cx="417913" cy="97368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传统产品</a:t>
            </a:r>
            <a:endParaRPr lang="zh-CN" altLang="en-US" sz="1400" b="1" dirty="0"/>
          </a:p>
        </p:txBody>
      </p:sp>
      <p:sp>
        <p:nvSpPr>
          <p:cNvPr id="18" name="矩形 17"/>
          <p:cNvSpPr/>
          <p:nvPr/>
        </p:nvSpPr>
        <p:spPr>
          <a:xfrm>
            <a:off x="367862" y="2901858"/>
            <a:ext cx="417913" cy="3256281"/>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新技术</a:t>
            </a:r>
            <a:r>
              <a:rPr lang="en-US" altLang="zh-CN" sz="1400" b="1" dirty="0" smtClean="0"/>
              <a:t>&amp;</a:t>
            </a:r>
            <a:r>
              <a:rPr lang="zh-CN" altLang="en-US" sz="1400" b="1" dirty="0" smtClean="0"/>
              <a:t>新产品</a:t>
            </a:r>
            <a:endParaRPr lang="zh-CN" altLang="en-US" sz="1400" b="1" dirty="0"/>
          </a:p>
        </p:txBody>
      </p:sp>
      <p:sp>
        <p:nvSpPr>
          <p:cNvPr id="19" name="矩形 18"/>
          <p:cNvSpPr/>
          <p:nvPr/>
        </p:nvSpPr>
        <p:spPr>
          <a:xfrm>
            <a:off x="9329667" y="1685468"/>
            <a:ext cx="1080120" cy="36004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原有</a:t>
            </a:r>
            <a:r>
              <a:rPr lang="zh-CN" altLang="en-US" sz="1400" b="1" dirty="0" smtClean="0"/>
              <a:t>产能</a:t>
            </a:r>
            <a:endParaRPr lang="zh-CN" altLang="en-US" sz="1400" b="1" dirty="0"/>
          </a:p>
        </p:txBody>
      </p:sp>
      <p:sp>
        <p:nvSpPr>
          <p:cNvPr id="20" name="矩形 19"/>
          <p:cNvSpPr/>
          <p:nvPr/>
        </p:nvSpPr>
        <p:spPr>
          <a:xfrm>
            <a:off x="10547156" y="1685468"/>
            <a:ext cx="1080120" cy="36004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稼动率</a:t>
            </a:r>
            <a:endParaRPr lang="zh-CN" altLang="en-US" sz="1400" b="1" dirty="0"/>
          </a:p>
        </p:txBody>
      </p:sp>
      <p:sp>
        <p:nvSpPr>
          <p:cNvPr id="21" name="矩形 20"/>
          <p:cNvSpPr/>
          <p:nvPr/>
        </p:nvSpPr>
        <p:spPr>
          <a:xfrm>
            <a:off x="999366" y="1690275"/>
            <a:ext cx="1178595" cy="239049"/>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4G</a:t>
            </a:r>
            <a:r>
              <a:rPr lang="zh-CN" altLang="en-US" sz="1200" b="1" dirty="0" smtClean="0"/>
              <a:t>手机</a:t>
            </a:r>
            <a:endParaRPr lang="zh-CN" altLang="en-US" sz="1200" b="1" dirty="0"/>
          </a:p>
        </p:txBody>
      </p:sp>
      <p:sp>
        <p:nvSpPr>
          <p:cNvPr id="22" name="矩形 21"/>
          <p:cNvSpPr/>
          <p:nvPr/>
        </p:nvSpPr>
        <p:spPr>
          <a:xfrm>
            <a:off x="999366" y="2169927"/>
            <a:ext cx="1178595" cy="49132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t>平板</a:t>
            </a:r>
            <a:r>
              <a:rPr lang="en-US" altLang="zh-CN" sz="1200" b="1" dirty="0" smtClean="0"/>
              <a:t>&amp;</a:t>
            </a:r>
            <a:r>
              <a:rPr lang="zh-CN" altLang="en-US" sz="1200" b="1" dirty="0" smtClean="0"/>
              <a:t>笔电</a:t>
            </a:r>
            <a:r>
              <a:rPr lang="en-US" altLang="zh-CN" sz="1200" b="1" dirty="0" smtClean="0"/>
              <a:t>&amp;</a:t>
            </a:r>
            <a:r>
              <a:rPr lang="zh-CN" altLang="en-US" sz="1200" b="1" dirty="0" smtClean="0"/>
              <a:t>个人</a:t>
            </a:r>
            <a:r>
              <a:rPr lang="en-US" altLang="zh-CN" sz="1200" b="1" dirty="0" smtClean="0"/>
              <a:t>PC&amp;</a:t>
            </a:r>
            <a:r>
              <a:rPr lang="zh-CN" altLang="en-US" sz="1200" b="1" dirty="0" smtClean="0"/>
              <a:t>游戏机</a:t>
            </a:r>
            <a:endParaRPr lang="zh-CN" altLang="en-US" sz="1200" b="1" dirty="0"/>
          </a:p>
        </p:txBody>
      </p:sp>
      <p:sp>
        <p:nvSpPr>
          <p:cNvPr id="23" name="矩形 22"/>
          <p:cNvSpPr/>
          <p:nvPr/>
        </p:nvSpPr>
        <p:spPr>
          <a:xfrm>
            <a:off x="988778" y="2901858"/>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4G</a:t>
            </a:r>
            <a:r>
              <a:rPr lang="zh-CN" altLang="en-US" sz="1200" b="1" dirty="0"/>
              <a:t>→</a:t>
            </a:r>
            <a:r>
              <a:rPr lang="en-US" altLang="zh-CN" sz="1200" b="1" dirty="0"/>
              <a:t>5G</a:t>
            </a:r>
            <a:endParaRPr lang="zh-CN" altLang="en-US" sz="1200" b="1" dirty="0"/>
          </a:p>
        </p:txBody>
      </p:sp>
      <p:sp>
        <p:nvSpPr>
          <p:cNvPr id="26" name="矩形 25"/>
          <p:cNvSpPr/>
          <p:nvPr/>
        </p:nvSpPr>
        <p:spPr>
          <a:xfrm>
            <a:off x="86687" y="3517755"/>
            <a:ext cx="309864" cy="1760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电气化</a:t>
            </a:r>
            <a:r>
              <a:rPr lang="en-US" altLang="zh-CN" sz="1200" b="1" dirty="0" smtClean="0">
                <a:solidFill>
                  <a:srgbClr val="E10000"/>
                </a:solidFill>
              </a:rPr>
              <a:t>+</a:t>
            </a:r>
            <a:r>
              <a:rPr lang="zh-CN" altLang="en-US" sz="1200" b="1" dirty="0">
                <a:solidFill>
                  <a:srgbClr val="E10000"/>
                </a:solidFill>
              </a:rPr>
              <a:t>智能化</a:t>
            </a:r>
            <a:endParaRPr lang="zh-CN" altLang="en-US" sz="1200" b="1" dirty="0">
              <a:solidFill>
                <a:srgbClr val="E10000"/>
              </a:solidFill>
            </a:endParaRPr>
          </a:p>
        </p:txBody>
      </p:sp>
      <p:sp>
        <p:nvSpPr>
          <p:cNvPr id="27" name="矩形 26"/>
          <p:cNvSpPr/>
          <p:nvPr/>
        </p:nvSpPr>
        <p:spPr>
          <a:xfrm>
            <a:off x="988778" y="3365918"/>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可穿戴设备</a:t>
            </a:r>
            <a:endParaRPr lang="zh-CN" altLang="en-US" sz="1200" b="1" dirty="0"/>
          </a:p>
        </p:txBody>
      </p:sp>
      <p:sp>
        <p:nvSpPr>
          <p:cNvPr id="28" name="矩形 27"/>
          <p:cNvSpPr/>
          <p:nvPr/>
        </p:nvSpPr>
        <p:spPr>
          <a:xfrm>
            <a:off x="988777" y="3852779"/>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智能家居</a:t>
            </a:r>
            <a:endParaRPr lang="zh-CN" altLang="en-US" sz="1200" b="1" dirty="0"/>
          </a:p>
        </p:txBody>
      </p:sp>
      <p:sp>
        <p:nvSpPr>
          <p:cNvPr id="30" name="矩形 29"/>
          <p:cNvSpPr/>
          <p:nvPr/>
        </p:nvSpPr>
        <p:spPr>
          <a:xfrm>
            <a:off x="988778" y="4339640"/>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新能源车</a:t>
            </a:r>
            <a:endParaRPr lang="zh-CN" altLang="en-US" sz="1200" b="1" dirty="0"/>
          </a:p>
        </p:txBody>
      </p:sp>
      <p:sp>
        <p:nvSpPr>
          <p:cNvPr id="33" name="矩形 32"/>
          <p:cNvSpPr/>
          <p:nvPr/>
        </p:nvSpPr>
        <p:spPr>
          <a:xfrm>
            <a:off x="988778" y="4826501"/>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智能驾驶</a:t>
            </a:r>
            <a:endParaRPr lang="zh-CN" altLang="en-US" sz="1200" b="1" dirty="0"/>
          </a:p>
        </p:txBody>
      </p:sp>
      <p:sp>
        <p:nvSpPr>
          <p:cNvPr id="35" name="矩形 34"/>
          <p:cNvSpPr/>
          <p:nvPr/>
        </p:nvSpPr>
        <p:spPr>
          <a:xfrm>
            <a:off x="988778" y="5313363"/>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数字货币</a:t>
            </a:r>
            <a:endParaRPr lang="zh-CN" altLang="en-US" sz="1200" b="1" dirty="0"/>
          </a:p>
        </p:txBody>
      </p:sp>
      <p:sp>
        <p:nvSpPr>
          <p:cNvPr id="37" name="矩形 36"/>
          <p:cNvSpPr/>
          <p:nvPr/>
        </p:nvSpPr>
        <p:spPr>
          <a:xfrm>
            <a:off x="2720308" y="1690275"/>
            <a:ext cx="1010784" cy="1457841"/>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E10000"/>
                </a:solidFill>
              </a:rPr>
              <a:t>APU</a:t>
            </a:r>
            <a:r>
              <a:rPr lang="zh-CN" altLang="en-US" sz="1200" b="1" dirty="0" smtClean="0">
                <a:solidFill>
                  <a:srgbClr val="E10000"/>
                </a:solidFill>
              </a:rPr>
              <a:t>、基带、存储、</a:t>
            </a:r>
            <a:r>
              <a:rPr lang="en-US" altLang="zh-CN" sz="1200" b="1" dirty="0" smtClean="0">
                <a:solidFill>
                  <a:srgbClr val="E10000"/>
                </a:solidFill>
              </a:rPr>
              <a:t>GPU</a:t>
            </a:r>
            <a:endParaRPr lang="zh-CN" altLang="en-US" sz="1200" b="1" dirty="0">
              <a:solidFill>
                <a:srgbClr val="E10000"/>
              </a:solidFill>
            </a:endParaRPr>
          </a:p>
        </p:txBody>
      </p:sp>
      <p:sp>
        <p:nvSpPr>
          <p:cNvPr id="38" name="矩形 37"/>
          <p:cNvSpPr/>
          <p:nvPr/>
        </p:nvSpPr>
        <p:spPr>
          <a:xfrm>
            <a:off x="3866729" y="1684092"/>
            <a:ext cx="1010784" cy="1464023"/>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射频、电源</a:t>
            </a:r>
            <a:endParaRPr lang="zh-CN" altLang="en-US" sz="1200" b="1" dirty="0">
              <a:solidFill>
                <a:srgbClr val="FA6400"/>
              </a:solidFill>
            </a:endParaRPr>
          </a:p>
        </p:txBody>
      </p:sp>
      <p:sp>
        <p:nvSpPr>
          <p:cNvPr id="40" name="矩形 39"/>
          <p:cNvSpPr/>
          <p:nvPr/>
        </p:nvSpPr>
        <p:spPr>
          <a:xfrm>
            <a:off x="2720308" y="3369631"/>
            <a:ext cx="1010784" cy="729405"/>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边缘端</a:t>
            </a:r>
            <a:r>
              <a:rPr lang="en-US" altLang="zh-CN" sz="1200" b="1" dirty="0">
                <a:solidFill>
                  <a:srgbClr val="E10000"/>
                </a:solidFill>
              </a:rPr>
              <a:t>AI</a:t>
            </a:r>
            <a:endParaRPr lang="zh-CN" altLang="en-US" sz="1200" b="1" dirty="0">
              <a:solidFill>
                <a:srgbClr val="E10000"/>
              </a:solidFill>
            </a:endParaRPr>
          </a:p>
        </p:txBody>
      </p:sp>
      <p:sp>
        <p:nvSpPr>
          <p:cNvPr id="44" name="矩形 43"/>
          <p:cNvSpPr/>
          <p:nvPr/>
        </p:nvSpPr>
        <p:spPr>
          <a:xfrm>
            <a:off x="3866729" y="3374979"/>
            <a:ext cx="1010784" cy="719223"/>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6400"/>
                </a:solidFill>
              </a:rPr>
              <a:t>MCU</a:t>
            </a:r>
            <a:r>
              <a:rPr lang="zh-CN" altLang="en-US" sz="1200" b="1" dirty="0">
                <a:solidFill>
                  <a:srgbClr val="FA6400"/>
                </a:solidFill>
              </a:rPr>
              <a:t>、蓝牙、</a:t>
            </a:r>
            <a:r>
              <a:rPr lang="en-US" altLang="zh-CN" sz="1200" b="1" dirty="0" err="1">
                <a:solidFill>
                  <a:srgbClr val="FA6400"/>
                </a:solidFill>
              </a:rPr>
              <a:t>WiFi</a:t>
            </a:r>
            <a:r>
              <a:rPr lang="zh-CN" altLang="en-US" sz="1200" b="1" dirty="0">
                <a:solidFill>
                  <a:srgbClr val="FA6400"/>
                </a:solidFill>
              </a:rPr>
              <a:t>、传感器、电源</a:t>
            </a:r>
            <a:endParaRPr lang="zh-CN" altLang="en-US" sz="1200" b="1" dirty="0">
              <a:solidFill>
                <a:srgbClr val="FA6400"/>
              </a:solidFill>
            </a:endParaRPr>
          </a:p>
        </p:txBody>
      </p:sp>
      <p:sp>
        <p:nvSpPr>
          <p:cNvPr id="48" name="矩形 47"/>
          <p:cNvSpPr/>
          <p:nvPr/>
        </p:nvSpPr>
        <p:spPr>
          <a:xfrm>
            <a:off x="3866729" y="4330214"/>
            <a:ext cx="1010784" cy="779728"/>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FA6400"/>
                </a:solidFill>
              </a:rPr>
              <a:t>MCU</a:t>
            </a:r>
            <a:r>
              <a:rPr lang="zh-CN" altLang="en-US" sz="1200" b="1" dirty="0" smtClean="0">
                <a:solidFill>
                  <a:srgbClr val="FA6400"/>
                </a:solidFill>
              </a:rPr>
              <a:t>、各类传感器功率</a:t>
            </a:r>
            <a:r>
              <a:rPr lang="zh-CN" altLang="en-US" sz="1200" b="1" dirty="0">
                <a:solidFill>
                  <a:srgbClr val="FA6400"/>
                </a:solidFill>
              </a:rPr>
              <a:t>器件</a:t>
            </a:r>
            <a:endParaRPr lang="zh-CN" altLang="en-US" sz="1200" b="1" dirty="0">
              <a:solidFill>
                <a:srgbClr val="FA6400"/>
              </a:solidFill>
            </a:endParaRPr>
          </a:p>
        </p:txBody>
      </p:sp>
      <p:sp>
        <p:nvSpPr>
          <p:cNvPr id="49" name="矩形 48"/>
          <p:cNvSpPr/>
          <p:nvPr/>
        </p:nvSpPr>
        <p:spPr>
          <a:xfrm>
            <a:off x="2720308" y="4339640"/>
            <a:ext cx="1010784" cy="246258"/>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ECU</a:t>
            </a:r>
            <a:r>
              <a:rPr lang="zh-CN" altLang="en-US" sz="1200" b="1" dirty="0">
                <a:solidFill>
                  <a:srgbClr val="E10000"/>
                </a:solidFill>
              </a:rPr>
              <a:t>、存储</a:t>
            </a:r>
            <a:endParaRPr lang="zh-CN" altLang="en-US" sz="1200" b="1" dirty="0">
              <a:solidFill>
                <a:srgbClr val="E10000"/>
              </a:solidFill>
            </a:endParaRPr>
          </a:p>
        </p:txBody>
      </p:sp>
      <p:sp>
        <p:nvSpPr>
          <p:cNvPr id="51" name="矩形 50"/>
          <p:cNvSpPr/>
          <p:nvPr/>
        </p:nvSpPr>
        <p:spPr>
          <a:xfrm>
            <a:off x="2720308" y="4837552"/>
            <a:ext cx="1010784" cy="717054"/>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E10000"/>
                </a:solidFill>
              </a:rPr>
              <a:t>ASIC</a:t>
            </a:r>
            <a:r>
              <a:rPr lang="zh-CN" altLang="en-US" sz="1200" b="1" dirty="0" smtClean="0">
                <a:solidFill>
                  <a:srgbClr val="E10000"/>
                </a:solidFill>
              </a:rPr>
              <a:t>、</a:t>
            </a:r>
            <a:r>
              <a:rPr lang="en-US" altLang="zh-CN" sz="1200" b="1" dirty="0" smtClean="0">
                <a:solidFill>
                  <a:srgbClr val="E10000"/>
                </a:solidFill>
              </a:rPr>
              <a:t>GPU</a:t>
            </a:r>
            <a:r>
              <a:rPr lang="zh-CN" altLang="en-US" sz="1200" b="1" dirty="0" smtClean="0">
                <a:solidFill>
                  <a:srgbClr val="E10000"/>
                </a:solidFill>
              </a:rPr>
              <a:t>、存储</a:t>
            </a:r>
            <a:endParaRPr lang="zh-CN" altLang="en-US" sz="1200" b="1" dirty="0">
              <a:solidFill>
                <a:srgbClr val="E10000"/>
              </a:solidFill>
            </a:endParaRPr>
          </a:p>
        </p:txBody>
      </p:sp>
      <p:sp>
        <p:nvSpPr>
          <p:cNvPr id="52" name="矩形 51"/>
          <p:cNvSpPr/>
          <p:nvPr/>
        </p:nvSpPr>
        <p:spPr>
          <a:xfrm>
            <a:off x="9329667" y="2261531"/>
            <a:ext cx="1080120" cy="44025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先进制程依赖台积电</a:t>
            </a:r>
            <a:endParaRPr lang="zh-CN" altLang="en-US" sz="1200" b="1" dirty="0"/>
          </a:p>
        </p:txBody>
      </p:sp>
      <p:sp>
        <p:nvSpPr>
          <p:cNvPr id="53" name="矩形 52"/>
          <p:cNvSpPr/>
          <p:nvPr/>
        </p:nvSpPr>
        <p:spPr>
          <a:xfrm>
            <a:off x="9329667" y="2870250"/>
            <a:ext cx="1080120" cy="6236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模拟类芯片依赖海外</a:t>
            </a:r>
            <a:r>
              <a:rPr lang="en-US" altLang="zh-CN" sz="1200" b="1" dirty="0"/>
              <a:t>IDM</a:t>
            </a:r>
            <a:endParaRPr lang="zh-CN" altLang="en-US" sz="1200" b="1" dirty="0"/>
          </a:p>
        </p:txBody>
      </p:sp>
      <p:sp>
        <p:nvSpPr>
          <p:cNvPr id="54" name="矩形 53"/>
          <p:cNvSpPr/>
          <p:nvPr/>
        </p:nvSpPr>
        <p:spPr>
          <a:xfrm>
            <a:off x="9329667" y="3662339"/>
            <a:ext cx="1080120" cy="6236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核心功率半导体依赖海外</a:t>
            </a:r>
            <a:r>
              <a:rPr lang="en-US" altLang="zh-CN" sz="1200" b="1" dirty="0"/>
              <a:t>IDM</a:t>
            </a:r>
            <a:endParaRPr lang="zh-CN" altLang="en-US" sz="1200" b="1" dirty="0"/>
          </a:p>
        </p:txBody>
      </p:sp>
      <p:sp>
        <p:nvSpPr>
          <p:cNvPr id="55" name="矩形 54"/>
          <p:cNvSpPr/>
          <p:nvPr/>
        </p:nvSpPr>
        <p:spPr>
          <a:xfrm>
            <a:off x="9265609" y="5069455"/>
            <a:ext cx="1162286" cy="591247"/>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2019</a:t>
            </a:r>
            <a:r>
              <a:rPr lang="zh-CN" altLang="en-US" sz="1200" b="1" dirty="0">
                <a:solidFill>
                  <a:srgbClr val="FABE78"/>
                </a:solidFill>
              </a:rPr>
              <a:t>年后产业扩产动作减缓</a:t>
            </a:r>
            <a:endParaRPr lang="zh-CN" altLang="en-US" sz="1200" b="1" dirty="0">
              <a:solidFill>
                <a:srgbClr val="FABE78"/>
              </a:solidFill>
            </a:endParaRPr>
          </a:p>
        </p:txBody>
      </p:sp>
      <p:sp>
        <p:nvSpPr>
          <p:cNvPr id="56" name="矩形 55"/>
          <p:cNvSpPr/>
          <p:nvPr/>
        </p:nvSpPr>
        <p:spPr>
          <a:xfrm>
            <a:off x="9265608" y="5739893"/>
            <a:ext cx="1162287" cy="496638"/>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12</a:t>
            </a:r>
            <a:r>
              <a:rPr lang="zh-CN" altLang="en-US" sz="1200" b="1" dirty="0">
                <a:solidFill>
                  <a:srgbClr val="FABE78"/>
                </a:solidFill>
              </a:rPr>
              <a:t>寸产能经济性尚在提升</a:t>
            </a:r>
            <a:endParaRPr lang="zh-CN" altLang="en-US" sz="1200" b="1" dirty="0">
              <a:solidFill>
                <a:srgbClr val="FABE78"/>
              </a:solidFill>
            </a:endParaRPr>
          </a:p>
        </p:txBody>
      </p:sp>
      <p:sp>
        <p:nvSpPr>
          <p:cNvPr id="57" name="矩形 56"/>
          <p:cNvSpPr/>
          <p:nvPr/>
        </p:nvSpPr>
        <p:spPr>
          <a:xfrm>
            <a:off x="10483097" y="5739893"/>
            <a:ext cx="1224393" cy="496638"/>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8</a:t>
            </a:r>
            <a:r>
              <a:rPr lang="zh-CN" altLang="en-US" sz="1200" b="1" dirty="0">
                <a:solidFill>
                  <a:srgbClr val="FABE78"/>
                </a:solidFill>
              </a:rPr>
              <a:t>寸产能设备供应持续缩减</a:t>
            </a:r>
            <a:endParaRPr lang="zh-CN" altLang="en-US" sz="1200" b="1" dirty="0">
              <a:solidFill>
                <a:srgbClr val="FABE78"/>
              </a:solidFill>
            </a:endParaRPr>
          </a:p>
        </p:txBody>
      </p:sp>
      <p:sp>
        <p:nvSpPr>
          <p:cNvPr id="58" name="矩形 57"/>
          <p:cNvSpPr/>
          <p:nvPr/>
        </p:nvSpPr>
        <p:spPr>
          <a:xfrm>
            <a:off x="10547156" y="2261531"/>
            <a:ext cx="1080120" cy="310305"/>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国际关系</a:t>
            </a:r>
            <a:endParaRPr lang="zh-CN" altLang="en-US" sz="1200" b="1" dirty="0"/>
          </a:p>
        </p:txBody>
      </p:sp>
      <p:sp>
        <p:nvSpPr>
          <p:cNvPr id="59" name="矩形 58"/>
          <p:cNvSpPr/>
          <p:nvPr/>
        </p:nvSpPr>
        <p:spPr>
          <a:xfrm>
            <a:off x="6263940" y="1196752"/>
            <a:ext cx="564871" cy="483742"/>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全球通胀</a:t>
            </a:r>
            <a:endParaRPr lang="zh-CN" altLang="en-US" sz="1200" b="1" dirty="0"/>
          </a:p>
        </p:txBody>
      </p:sp>
      <p:sp>
        <p:nvSpPr>
          <p:cNvPr id="60" name="矩形 59"/>
          <p:cNvSpPr/>
          <p:nvPr/>
        </p:nvSpPr>
        <p:spPr>
          <a:xfrm>
            <a:off x="7019367" y="1196752"/>
            <a:ext cx="1024314" cy="483742"/>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t>部分</a:t>
            </a:r>
            <a:r>
              <a:rPr lang="zh-CN" altLang="en-US" sz="1200" b="1" dirty="0"/>
              <a:t>原材料</a:t>
            </a:r>
            <a:r>
              <a:rPr lang="zh-CN" altLang="en-US" sz="1200" b="1" dirty="0" smtClean="0"/>
              <a:t>产出</a:t>
            </a:r>
            <a:r>
              <a:rPr lang="zh-CN" altLang="en-US" sz="1200" b="1" dirty="0"/>
              <a:t>受限</a:t>
            </a:r>
            <a:endParaRPr lang="zh-CN" altLang="en-US" sz="1200" b="1" dirty="0"/>
          </a:p>
        </p:txBody>
      </p:sp>
      <p:sp>
        <p:nvSpPr>
          <p:cNvPr id="61" name="圆角矩形 60"/>
          <p:cNvSpPr/>
          <p:nvPr/>
        </p:nvSpPr>
        <p:spPr>
          <a:xfrm>
            <a:off x="6268048" y="2069839"/>
            <a:ext cx="1775634" cy="372887"/>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价格</a:t>
            </a:r>
            <a:endParaRPr lang="zh-CN" altLang="en-US" sz="1400" b="1" dirty="0"/>
          </a:p>
        </p:txBody>
      </p:sp>
      <p:sp>
        <p:nvSpPr>
          <p:cNvPr id="62" name="圆角矩形 61"/>
          <p:cNvSpPr/>
          <p:nvPr/>
        </p:nvSpPr>
        <p:spPr>
          <a:xfrm>
            <a:off x="6263940" y="4771240"/>
            <a:ext cx="1779741" cy="346439"/>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货期</a:t>
            </a:r>
            <a:endParaRPr lang="zh-CN" altLang="en-US" sz="1400" b="1" dirty="0"/>
          </a:p>
        </p:txBody>
      </p:sp>
      <p:sp>
        <p:nvSpPr>
          <p:cNvPr id="63" name="矩形 62"/>
          <p:cNvSpPr/>
          <p:nvPr/>
        </p:nvSpPr>
        <p:spPr>
          <a:xfrm>
            <a:off x="10547156" y="2654766"/>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日本火灾、地震</a:t>
            </a:r>
            <a:endParaRPr lang="zh-CN" altLang="en-US" sz="1200" b="1" dirty="0"/>
          </a:p>
        </p:txBody>
      </p:sp>
      <p:sp>
        <p:nvSpPr>
          <p:cNvPr id="64" name="矩形 63"/>
          <p:cNvSpPr/>
          <p:nvPr/>
        </p:nvSpPr>
        <p:spPr>
          <a:xfrm>
            <a:off x="10547156" y="3084260"/>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美国暴风雪</a:t>
            </a:r>
            <a:endParaRPr lang="zh-CN" altLang="en-US" sz="1200" b="1" dirty="0"/>
          </a:p>
        </p:txBody>
      </p:sp>
      <p:sp>
        <p:nvSpPr>
          <p:cNvPr id="65" name="矩形 64"/>
          <p:cNvSpPr/>
          <p:nvPr/>
        </p:nvSpPr>
        <p:spPr>
          <a:xfrm>
            <a:off x="10547156" y="3513754"/>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中国台湾地震、旱灾</a:t>
            </a:r>
            <a:endParaRPr lang="zh-CN" altLang="en-US" sz="1200" b="1" dirty="0"/>
          </a:p>
        </p:txBody>
      </p:sp>
      <p:sp>
        <p:nvSpPr>
          <p:cNvPr id="66" name="矩形 65"/>
          <p:cNvSpPr/>
          <p:nvPr/>
        </p:nvSpPr>
        <p:spPr>
          <a:xfrm>
            <a:off x="10547156" y="3943248"/>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东南亚疫情</a:t>
            </a:r>
            <a:endParaRPr lang="zh-CN" altLang="en-US" sz="1200" b="1" dirty="0"/>
          </a:p>
        </p:txBody>
      </p:sp>
      <p:sp>
        <p:nvSpPr>
          <p:cNvPr id="67" name="矩形 66"/>
          <p:cNvSpPr/>
          <p:nvPr/>
        </p:nvSpPr>
        <p:spPr>
          <a:xfrm>
            <a:off x="6252194" y="5339951"/>
            <a:ext cx="813223" cy="521736"/>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东南亚</a:t>
            </a:r>
            <a:r>
              <a:rPr lang="zh-CN" altLang="en-US" sz="1200" b="1" dirty="0" smtClean="0"/>
              <a:t>疫情港口运力下降</a:t>
            </a:r>
            <a:endParaRPr lang="zh-CN" altLang="en-US" sz="1200" b="1" dirty="0"/>
          </a:p>
        </p:txBody>
      </p:sp>
      <p:sp>
        <p:nvSpPr>
          <p:cNvPr id="68" name="矩形 67"/>
          <p:cNvSpPr/>
          <p:nvPr/>
        </p:nvSpPr>
        <p:spPr>
          <a:xfrm>
            <a:off x="7283134" y="5339951"/>
            <a:ext cx="764041" cy="521736"/>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物流价格高企</a:t>
            </a:r>
            <a:endParaRPr lang="zh-CN" altLang="en-US" sz="1200" b="1" dirty="0"/>
          </a:p>
        </p:txBody>
      </p:sp>
      <p:sp>
        <p:nvSpPr>
          <p:cNvPr id="69" name="矩形 68"/>
          <p:cNvSpPr/>
          <p:nvPr/>
        </p:nvSpPr>
        <p:spPr>
          <a:xfrm>
            <a:off x="2720308" y="1204033"/>
            <a:ext cx="1010784" cy="36004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先进制程</a:t>
            </a:r>
            <a:endParaRPr lang="zh-CN" altLang="en-US" sz="1200" b="1" dirty="0">
              <a:solidFill>
                <a:srgbClr val="E10000"/>
              </a:solidFill>
            </a:endParaRPr>
          </a:p>
        </p:txBody>
      </p:sp>
      <p:sp>
        <p:nvSpPr>
          <p:cNvPr id="70" name="矩形 69"/>
          <p:cNvSpPr/>
          <p:nvPr/>
        </p:nvSpPr>
        <p:spPr>
          <a:xfrm>
            <a:off x="3924733" y="1204033"/>
            <a:ext cx="952780" cy="360040"/>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成熟制程</a:t>
            </a:r>
            <a:endParaRPr lang="zh-CN" altLang="en-US" sz="1200" b="1" dirty="0">
              <a:solidFill>
                <a:srgbClr val="FA6400"/>
              </a:solidFill>
            </a:endParaRPr>
          </a:p>
        </p:txBody>
      </p:sp>
      <p:sp>
        <p:nvSpPr>
          <p:cNvPr id="72" name="矩形 71"/>
          <p:cNvSpPr/>
          <p:nvPr/>
        </p:nvSpPr>
        <p:spPr>
          <a:xfrm>
            <a:off x="3866729" y="5308770"/>
            <a:ext cx="1010784" cy="849369"/>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电源管理</a:t>
            </a:r>
            <a:endParaRPr lang="zh-CN" altLang="en-US" sz="1200" b="1" dirty="0">
              <a:solidFill>
                <a:srgbClr val="FA6400"/>
              </a:solidFill>
            </a:endParaRPr>
          </a:p>
        </p:txBody>
      </p:sp>
      <p:sp>
        <p:nvSpPr>
          <p:cNvPr id="73" name="矩形 72"/>
          <p:cNvSpPr/>
          <p:nvPr/>
        </p:nvSpPr>
        <p:spPr>
          <a:xfrm>
            <a:off x="988778" y="5743416"/>
            <a:ext cx="1189184" cy="4147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植物照明、新型显示</a:t>
            </a:r>
            <a:endParaRPr lang="zh-CN" altLang="en-US" sz="1200" b="1" dirty="0"/>
          </a:p>
        </p:txBody>
      </p:sp>
      <p:sp>
        <p:nvSpPr>
          <p:cNvPr id="76" name="矩形 75"/>
          <p:cNvSpPr/>
          <p:nvPr/>
        </p:nvSpPr>
        <p:spPr>
          <a:xfrm>
            <a:off x="9265608" y="4690528"/>
            <a:ext cx="2441882" cy="299736"/>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新增产能</a:t>
            </a:r>
            <a:endParaRPr lang="zh-CN" altLang="en-US" sz="1400" b="1" dirty="0"/>
          </a:p>
        </p:txBody>
      </p:sp>
      <p:sp>
        <p:nvSpPr>
          <p:cNvPr id="77" name="矩形 76"/>
          <p:cNvSpPr/>
          <p:nvPr/>
        </p:nvSpPr>
        <p:spPr>
          <a:xfrm>
            <a:off x="10483098" y="5069455"/>
            <a:ext cx="1224392" cy="591247"/>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2020/21</a:t>
            </a:r>
            <a:r>
              <a:rPr lang="zh-CN" altLang="en-US" sz="1200" b="1" dirty="0">
                <a:solidFill>
                  <a:srgbClr val="FABE78"/>
                </a:solidFill>
              </a:rPr>
              <a:t>年新增产能最快于</a:t>
            </a:r>
            <a:r>
              <a:rPr lang="en-US" altLang="zh-CN" sz="1200" b="1" dirty="0">
                <a:solidFill>
                  <a:srgbClr val="FABE78"/>
                </a:solidFill>
              </a:rPr>
              <a:t>2022/23</a:t>
            </a:r>
            <a:r>
              <a:rPr lang="zh-CN" altLang="en-US" sz="1200" b="1" dirty="0">
                <a:solidFill>
                  <a:srgbClr val="FABE78"/>
                </a:solidFill>
              </a:rPr>
              <a:t>年开出</a:t>
            </a:r>
            <a:endParaRPr lang="zh-CN" altLang="en-US" sz="1200" b="1" dirty="0">
              <a:solidFill>
                <a:srgbClr val="FABE78"/>
              </a:solidFill>
            </a:endParaRPr>
          </a:p>
        </p:txBody>
      </p:sp>
      <p:sp>
        <p:nvSpPr>
          <p:cNvPr id="6" name="矩形 5"/>
          <p:cNvSpPr/>
          <p:nvPr/>
        </p:nvSpPr>
        <p:spPr>
          <a:xfrm>
            <a:off x="9198619" y="1616658"/>
            <a:ext cx="2589480" cy="29054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9198619" y="4604992"/>
            <a:ext cx="2589480" cy="1725795"/>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6263941" y="2928829"/>
            <a:ext cx="1779963" cy="330700"/>
          </a:xfrm>
          <a:prstGeom prst="rect">
            <a:avLst/>
          </a:prstGeom>
          <a:solidFill>
            <a:srgbClr val="FA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客户</a:t>
            </a:r>
            <a:endParaRPr lang="zh-CN" altLang="en-US" sz="1400" b="1" dirty="0"/>
          </a:p>
        </p:txBody>
      </p:sp>
      <p:sp>
        <p:nvSpPr>
          <p:cNvPr id="81" name="矩形 80"/>
          <p:cNvSpPr/>
          <p:nvPr/>
        </p:nvSpPr>
        <p:spPr>
          <a:xfrm>
            <a:off x="6269506" y="3741411"/>
            <a:ext cx="1774176" cy="346439"/>
          </a:xfrm>
          <a:prstGeom prst="rect">
            <a:avLst/>
          </a:prstGeom>
          <a:solidFill>
            <a:srgbClr val="FA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渠道</a:t>
            </a:r>
            <a:endParaRPr lang="zh-CN" altLang="en-US" sz="1400" b="1" dirty="0"/>
          </a:p>
        </p:txBody>
      </p:sp>
      <p:sp>
        <p:nvSpPr>
          <p:cNvPr id="82" name="矩形 81"/>
          <p:cNvSpPr/>
          <p:nvPr/>
        </p:nvSpPr>
        <p:spPr>
          <a:xfrm>
            <a:off x="909837" y="1616658"/>
            <a:ext cx="1431917" cy="4691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607458" y="1639683"/>
            <a:ext cx="2360353" cy="4691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5278078" y="3055897"/>
            <a:ext cx="384828" cy="1184782"/>
          </a:xfrm>
          <a:prstGeom prst="round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需求</a:t>
            </a:r>
            <a:endParaRPr lang="en-US" altLang="zh-CN" sz="1400" b="1" dirty="0"/>
          </a:p>
          <a:p>
            <a:pPr algn="ctr"/>
            <a:r>
              <a:rPr lang="zh-CN" altLang="en-US" sz="1400" b="1" dirty="0"/>
              <a:t>旺盛</a:t>
            </a:r>
            <a:endParaRPr lang="zh-CN" altLang="en-US" sz="1400" b="1" dirty="0"/>
          </a:p>
        </p:txBody>
      </p:sp>
      <p:sp>
        <p:nvSpPr>
          <p:cNvPr id="85" name="圆角矩形 84"/>
          <p:cNvSpPr/>
          <p:nvPr/>
        </p:nvSpPr>
        <p:spPr>
          <a:xfrm>
            <a:off x="8453884" y="3133784"/>
            <a:ext cx="384828" cy="1184782"/>
          </a:xfrm>
          <a:prstGeom prst="round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供给不足</a:t>
            </a:r>
            <a:endParaRPr lang="zh-CN" altLang="en-US" sz="1400" b="1" dirty="0"/>
          </a:p>
        </p:txBody>
      </p:sp>
      <p:sp>
        <p:nvSpPr>
          <p:cNvPr id="86" name="矩形 85"/>
          <p:cNvSpPr/>
          <p:nvPr/>
        </p:nvSpPr>
        <p:spPr>
          <a:xfrm>
            <a:off x="6052442" y="2490904"/>
            <a:ext cx="2161184" cy="2134339"/>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2272714" y="1691045"/>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2272714" y="3360256"/>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2272714" y="5164754"/>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2272714" y="5814338"/>
            <a:ext cx="1516382"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2272714" y="3831893"/>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a:off x="2272714" y="4337211"/>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右箭头 93"/>
          <p:cNvSpPr/>
          <p:nvPr/>
        </p:nvSpPr>
        <p:spPr>
          <a:xfrm>
            <a:off x="2272714" y="4821909"/>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右箭头 94"/>
          <p:cNvSpPr/>
          <p:nvPr/>
        </p:nvSpPr>
        <p:spPr>
          <a:xfrm>
            <a:off x="2272714" y="2267149"/>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右箭头 95"/>
          <p:cNvSpPr/>
          <p:nvPr/>
        </p:nvSpPr>
        <p:spPr>
          <a:xfrm>
            <a:off x="4954530" y="3358625"/>
            <a:ext cx="280503" cy="663088"/>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10323005" y="1725185"/>
            <a:ext cx="309864" cy="280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E10000"/>
                </a:solidFill>
              </a:rPr>
              <a:t>X</a:t>
            </a:r>
            <a:endParaRPr lang="zh-CN" altLang="en-US" sz="1200" b="1" dirty="0">
              <a:solidFill>
                <a:srgbClr val="E10000"/>
              </a:solidFill>
            </a:endParaRPr>
          </a:p>
        </p:txBody>
      </p:sp>
      <p:sp>
        <p:nvSpPr>
          <p:cNvPr id="98" name="右箭头 97"/>
          <p:cNvSpPr/>
          <p:nvPr/>
        </p:nvSpPr>
        <p:spPr>
          <a:xfrm flipH="1">
            <a:off x="8938191" y="3333113"/>
            <a:ext cx="280503" cy="714111"/>
          </a:xfrm>
          <a:prstGeom prst="rightArrow">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肘形连接符 10"/>
          <p:cNvCxnSpPr>
            <a:stCxn id="85" idx="0"/>
            <a:endCxn id="61" idx="3"/>
          </p:cNvCxnSpPr>
          <p:nvPr/>
        </p:nvCxnSpPr>
        <p:spPr>
          <a:xfrm rot="16200000" flipV="1">
            <a:off x="7906240" y="2393726"/>
            <a:ext cx="877501" cy="602616"/>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85" idx="2"/>
            <a:endCxn id="62" idx="3"/>
          </p:cNvCxnSpPr>
          <p:nvPr/>
        </p:nvCxnSpPr>
        <p:spPr>
          <a:xfrm rot="5400000">
            <a:off x="8032043" y="4330205"/>
            <a:ext cx="625894" cy="602617"/>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肘形连接符 102"/>
          <p:cNvCxnSpPr>
            <a:stCxn id="84" idx="0"/>
            <a:endCxn id="61" idx="1"/>
          </p:cNvCxnSpPr>
          <p:nvPr/>
        </p:nvCxnSpPr>
        <p:spPr>
          <a:xfrm rot="5400000" flipH="1" flipV="1">
            <a:off x="5469463" y="2257312"/>
            <a:ext cx="799614" cy="797556"/>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肘形连接符 105"/>
          <p:cNvCxnSpPr>
            <a:stCxn id="84" idx="2"/>
            <a:endCxn id="62" idx="1"/>
          </p:cNvCxnSpPr>
          <p:nvPr/>
        </p:nvCxnSpPr>
        <p:spPr>
          <a:xfrm rot="16200000" flipH="1">
            <a:off x="5515326" y="4195845"/>
            <a:ext cx="703781" cy="793448"/>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4990363" y="1941889"/>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价格敏感度降低</a:t>
            </a:r>
            <a:endParaRPr lang="zh-CN" altLang="en-US" sz="1200" b="1" dirty="0">
              <a:solidFill>
                <a:srgbClr val="E10000"/>
              </a:solidFill>
            </a:endParaRPr>
          </a:p>
        </p:txBody>
      </p:sp>
      <p:cxnSp>
        <p:nvCxnSpPr>
          <p:cNvPr id="115" name="直接箭头连接符 114"/>
          <p:cNvCxnSpPr>
            <a:stCxn id="80" idx="0"/>
            <a:endCxn id="61" idx="2"/>
          </p:cNvCxnSpPr>
          <p:nvPr/>
        </p:nvCxnSpPr>
        <p:spPr>
          <a:xfrm flipV="1">
            <a:off x="7153923" y="2442726"/>
            <a:ext cx="1942" cy="486103"/>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6197048" y="2444382"/>
            <a:ext cx="912198"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机遇充足</a:t>
            </a:r>
            <a:endParaRPr lang="zh-CN" altLang="en-US" sz="1200" b="1" dirty="0">
              <a:solidFill>
                <a:srgbClr val="FA6400"/>
              </a:solidFill>
            </a:endParaRPr>
          </a:p>
        </p:txBody>
      </p:sp>
      <p:sp>
        <p:nvSpPr>
          <p:cNvPr id="118" name="矩形 117"/>
          <p:cNvSpPr/>
          <p:nvPr/>
        </p:nvSpPr>
        <p:spPr>
          <a:xfrm>
            <a:off x="6203162" y="2647612"/>
            <a:ext cx="91553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竞争激烈</a:t>
            </a:r>
            <a:endParaRPr lang="zh-CN" altLang="en-US" sz="1200" b="1" dirty="0">
              <a:solidFill>
                <a:srgbClr val="FA6400"/>
              </a:solidFill>
            </a:endParaRPr>
          </a:p>
        </p:txBody>
      </p:sp>
      <p:cxnSp>
        <p:nvCxnSpPr>
          <p:cNvPr id="119" name="直接箭头连接符 118"/>
          <p:cNvCxnSpPr>
            <a:stCxn id="80" idx="2"/>
            <a:endCxn id="81" idx="0"/>
          </p:cNvCxnSpPr>
          <p:nvPr/>
        </p:nvCxnSpPr>
        <p:spPr>
          <a:xfrm>
            <a:off x="7153923" y="3259529"/>
            <a:ext cx="2671" cy="481882"/>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6576912" y="3319718"/>
            <a:ext cx="1131559"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备货需求提升</a:t>
            </a:r>
            <a:endParaRPr lang="zh-CN" altLang="en-US" sz="1200" b="1" dirty="0">
              <a:solidFill>
                <a:srgbClr val="FA6400"/>
              </a:solidFill>
            </a:endParaRPr>
          </a:p>
        </p:txBody>
      </p:sp>
      <p:cxnSp>
        <p:nvCxnSpPr>
          <p:cNvPr id="123" name="直接箭头连接符 122"/>
          <p:cNvCxnSpPr/>
          <p:nvPr/>
        </p:nvCxnSpPr>
        <p:spPr>
          <a:xfrm flipH="1">
            <a:off x="6954171" y="4087850"/>
            <a:ext cx="2783" cy="683390"/>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6091386" y="4247786"/>
            <a:ext cx="8391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A6400"/>
                </a:solidFill>
              </a:rPr>
              <a:t>健康库存水位拉升</a:t>
            </a:r>
            <a:endParaRPr lang="zh-CN" altLang="en-US" sz="1200" b="1" dirty="0">
              <a:solidFill>
                <a:srgbClr val="FA6400"/>
              </a:solidFill>
            </a:endParaRPr>
          </a:p>
        </p:txBody>
      </p:sp>
      <p:cxnSp>
        <p:nvCxnSpPr>
          <p:cNvPr id="127" name="直接箭头连接符 126"/>
          <p:cNvCxnSpPr/>
          <p:nvPr/>
        </p:nvCxnSpPr>
        <p:spPr>
          <a:xfrm flipH="1" flipV="1">
            <a:off x="7359239" y="4087850"/>
            <a:ext cx="2783" cy="683390"/>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7345329" y="4242014"/>
            <a:ext cx="8391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货</a:t>
            </a:r>
            <a:r>
              <a:rPr lang="zh-CN" altLang="en-US" sz="1200" b="1" dirty="0" smtClean="0">
                <a:solidFill>
                  <a:srgbClr val="FA6400"/>
                </a:solidFill>
              </a:rPr>
              <a:t>期拉长</a:t>
            </a:r>
            <a:endParaRPr lang="zh-CN" altLang="en-US" sz="1200" b="1" dirty="0">
              <a:solidFill>
                <a:srgbClr val="FA6400"/>
              </a:solidFill>
            </a:endParaRPr>
          </a:p>
        </p:txBody>
      </p:sp>
      <p:sp>
        <p:nvSpPr>
          <p:cNvPr id="129" name="矩形 128"/>
          <p:cNvSpPr/>
          <p:nvPr/>
        </p:nvSpPr>
        <p:spPr>
          <a:xfrm>
            <a:off x="7140512" y="2522642"/>
            <a:ext cx="91553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产</a:t>
            </a:r>
            <a:r>
              <a:rPr lang="zh-CN" altLang="en-US" sz="1200" b="1" dirty="0" smtClean="0">
                <a:solidFill>
                  <a:srgbClr val="FA6400"/>
                </a:solidFill>
              </a:rPr>
              <a:t>能争夺</a:t>
            </a:r>
            <a:endParaRPr lang="en-US" altLang="zh-CN" sz="1200" b="1" dirty="0" smtClean="0">
              <a:solidFill>
                <a:srgbClr val="FA6400"/>
              </a:solidFill>
            </a:endParaRPr>
          </a:p>
          <a:p>
            <a:pPr algn="ctr"/>
            <a:r>
              <a:rPr lang="zh-CN" altLang="en-US" sz="1200" b="1" dirty="0" smtClean="0">
                <a:solidFill>
                  <a:srgbClr val="FA6400"/>
                </a:solidFill>
              </a:rPr>
              <a:t>提前储备</a:t>
            </a:r>
            <a:endParaRPr lang="zh-CN" altLang="en-US" sz="1200" b="1" dirty="0">
              <a:solidFill>
                <a:srgbClr val="FA6400"/>
              </a:solidFill>
            </a:endParaRPr>
          </a:p>
        </p:txBody>
      </p:sp>
      <p:sp>
        <p:nvSpPr>
          <p:cNvPr id="130" name="矩形 129"/>
          <p:cNvSpPr/>
          <p:nvPr/>
        </p:nvSpPr>
        <p:spPr>
          <a:xfrm>
            <a:off x="7906866" y="1972903"/>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供给成本提升</a:t>
            </a:r>
            <a:endParaRPr lang="zh-CN" altLang="en-US" sz="1200" b="1" dirty="0">
              <a:solidFill>
                <a:srgbClr val="E10000"/>
              </a:solidFill>
            </a:endParaRPr>
          </a:p>
        </p:txBody>
      </p:sp>
      <p:sp>
        <p:nvSpPr>
          <p:cNvPr id="131" name="矩形 130"/>
          <p:cNvSpPr/>
          <p:nvPr/>
        </p:nvSpPr>
        <p:spPr>
          <a:xfrm>
            <a:off x="4871828" y="6151328"/>
            <a:ext cx="4389936"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rPr>
              <a:t>国内设计企业加速发展：兆易创新、北京君正、斯达半导等</a:t>
            </a:r>
            <a:endParaRPr lang="zh-CN" altLang="en-US" sz="1200" b="1" dirty="0">
              <a:solidFill>
                <a:schemeClr val="bg1"/>
              </a:solidFill>
            </a:endParaRPr>
          </a:p>
        </p:txBody>
      </p:sp>
      <p:sp>
        <p:nvSpPr>
          <p:cNvPr id="132" name="矩形 131"/>
          <p:cNvSpPr/>
          <p:nvPr/>
        </p:nvSpPr>
        <p:spPr>
          <a:xfrm>
            <a:off x="7897953" y="5009904"/>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E10000"/>
                </a:solidFill>
              </a:rPr>
              <a:t>交付能力压制</a:t>
            </a:r>
            <a:endParaRPr lang="en-US" altLang="zh-CN" sz="1200" b="1" dirty="0" smtClean="0">
              <a:solidFill>
                <a:srgbClr val="E10000"/>
              </a:solidFill>
            </a:endParaRPr>
          </a:p>
          <a:p>
            <a:pPr algn="ctr"/>
            <a:r>
              <a:rPr lang="zh-CN" altLang="en-US" sz="1200" b="1" dirty="0" smtClean="0">
                <a:solidFill>
                  <a:srgbClr val="E10000"/>
                </a:solidFill>
              </a:rPr>
              <a:t>供货期加长</a:t>
            </a:r>
            <a:endParaRPr lang="zh-CN" altLang="en-US" sz="1200" b="1" dirty="0">
              <a:solidFill>
                <a:srgbClr val="E10000"/>
              </a:solidFill>
            </a:endParaRPr>
          </a:p>
        </p:txBody>
      </p:sp>
      <p:cxnSp>
        <p:nvCxnSpPr>
          <p:cNvPr id="133" name="直接箭头连接符 132"/>
          <p:cNvCxnSpPr/>
          <p:nvPr/>
        </p:nvCxnSpPr>
        <p:spPr>
          <a:xfrm flipH="1">
            <a:off x="6553940" y="1687576"/>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flipH="1">
            <a:off x="7596205" y="1687576"/>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V="1">
            <a:off x="6625430" y="5141315"/>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V="1">
            <a:off x="7641366" y="5141315"/>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5037468" y="6491093"/>
            <a:ext cx="3766181"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rPr>
              <a:t>国内供给能力不断开出：晶圆厂</a:t>
            </a:r>
            <a:r>
              <a:rPr lang="en-US" altLang="zh-CN" sz="1200" b="1" dirty="0" smtClean="0">
                <a:solidFill>
                  <a:schemeClr val="bg1"/>
                </a:solidFill>
              </a:rPr>
              <a:t>S</a:t>
            </a:r>
            <a:r>
              <a:rPr lang="zh-CN" altLang="en-US" sz="1200" b="1" dirty="0" smtClean="0">
                <a:solidFill>
                  <a:schemeClr val="bg1"/>
                </a:solidFill>
              </a:rPr>
              <a:t>、华虹、士兰微等</a:t>
            </a:r>
            <a:endParaRPr lang="zh-CN" altLang="en-US" sz="1200" b="1" dirty="0">
              <a:solidFill>
                <a:schemeClr val="bg1"/>
              </a:solidFill>
            </a:endParaRPr>
          </a:p>
        </p:txBody>
      </p:sp>
      <p:cxnSp>
        <p:nvCxnSpPr>
          <p:cNvPr id="7" name="直接箭头连接符 6"/>
          <p:cNvCxnSpPr>
            <a:stCxn id="3" idx="3"/>
          </p:cNvCxnSpPr>
          <p:nvPr/>
        </p:nvCxnSpPr>
        <p:spPr>
          <a:xfrm>
            <a:off x="4954530" y="4699144"/>
            <a:ext cx="515962" cy="153738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76" idx="1"/>
          </p:cNvCxnSpPr>
          <p:nvPr/>
        </p:nvCxnSpPr>
        <p:spPr>
          <a:xfrm flipH="1">
            <a:off x="8757115" y="4840396"/>
            <a:ext cx="508493" cy="1396135"/>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135521" y="5852161"/>
            <a:ext cx="3766181"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rPr>
              <a:t>海外企业供应倾向不一</a:t>
            </a:r>
            <a:r>
              <a:rPr lang="en-US" altLang="zh-CN" sz="1200" b="1" dirty="0" smtClean="0">
                <a:solidFill>
                  <a:schemeClr val="bg1"/>
                </a:solidFill>
              </a:rPr>
              <a:t>+</a:t>
            </a:r>
            <a:r>
              <a:rPr lang="zh-CN" altLang="en-US" sz="1200" b="1" dirty="0" smtClean="0">
                <a:solidFill>
                  <a:schemeClr val="bg1"/>
                </a:solidFill>
              </a:rPr>
              <a:t>产能有限</a:t>
            </a:r>
            <a:endParaRPr lang="zh-CN" altLang="en-US" sz="1200" b="1" dirty="0">
              <a:solidFill>
                <a:schemeClr val="bg1"/>
              </a:solidFill>
            </a:endParaRPr>
          </a:p>
        </p:txBody>
      </p:sp>
    </p:spTree>
  </p:cSld>
  <p:clrMapOvr>
    <a:masterClrMapping/>
  </p:clrMapOvr>
</p:sld>
</file>

<file path=ppt/tags/tag1.xml><?xml version="1.0" encoding="utf-8"?>
<p:tagLst xmlns:p="http://schemas.openxmlformats.org/presentationml/2006/main">
  <p:tag name="KSO_WM_UNIT_TABLE_BEAUTIFY" val="smartTable{5aac44f9-3045-4dd0-bd9f-7f44f9c487c9}"/>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enwjuh">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de">
  <a:themeElements>
    <a:clrScheme name="">
      <a:dk1>
        <a:srgbClr val="000000"/>
      </a:dk1>
      <a:lt1>
        <a:srgbClr val="FFFFFF"/>
      </a:lt1>
      <a:dk2>
        <a:srgbClr val="20396D"/>
      </a:dk2>
      <a:lt2>
        <a:srgbClr val="FFFFFF"/>
      </a:lt2>
      <a:accent1>
        <a:srgbClr val="99CCFF"/>
      </a:accent1>
      <a:accent2>
        <a:srgbClr val="FFD685"/>
      </a:accent2>
      <a:accent3>
        <a:srgbClr val="FFFFFF"/>
      </a:accent3>
      <a:accent4>
        <a:srgbClr val="000000"/>
      </a:accent4>
      <a:accent5>
        <a:srgbClr val="CAE2FF"/>
      </a:accent5>
      <a:accent6>
        <a:srgbClr val="E7C278"/>
      </a:accent6>
      <a:hlink>
        <a:srgbClr val="57C78F"/>
      </a:hlink>
      <a:folHlink>
        <a:srgbClr val="858BFF"/>
      </a:folHlink>
    </a:clrScheme>
    <a:fontScheme name="usenwjuh">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Vid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id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id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id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id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id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id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Vide 8">
        <a:dk1>
          <a:srgbClr val="000587"/>
        </a:dk1>
        <a:lt1>
          <a:srgbClr val="FFFFFF"/>
        </a:lt1>
        <a:dk2>
          <a:srgbClr val="574AFE"/>
        </a:dk2>
        <a:lt2>
          <a:srgbClr val="9CBACA"/>
        </a:lt2>
        <a:accent1>
          <a:srgbClr val="42B5D1"/>
        </a:accent1>
        <a:accent2>
          <a:srgbClr val="000587"/>
        </a:accent2>
        <a:accent3>
          <a:srgbClr val="FFFFFF"/>
        </a:accent3>
        <a:accent4>
          <a:srgbClr val="000372"/>
        </a:accent4>
        <a:accent5>
          <a:srgbClr val="B0D7E5"/>
        </a:accent5>
        <a:accent6>
          <a:srgbClr val="00047A"/>
        </a:accent6>
        <a:hlink>
          <a:srgbClr val="CCECFF"/>
        </a:hlink>
        <a:folHlink>
          <a:srgbClr val="9F9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senwjuh">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22597</Words>
  <Application>WPS 演示</Application>
  <PresentationFormat>自定义</PresentationFormat>
  <Paragraphs>4195</Paragraphs>
  <Slides>45</Slides>
  <Notes>13</Notes>
  <HiddenSlides>0</HiddenSlides>
  <MMClips>0</MMClips>
  <ScaleCrop>false</ScaleCrop>
  <HeadingPairs>
    <vt:vector size="6" baseType="variant">
      <vt:variant>
        <vt:lpstr>已用的字体</vt:lpstr>
      </vt:variant>
      <vt:variant>
        <vt:i4>18</vt:i4>
      </vt:variant>
      <vt:variant>
        <vt:lpstr>主题</vt:lpstr>
      </vt:variant>
      <vt:variant>
        <vt:i4>5</vt:i4>
      </vt:variant>
      <vt:variant>
        <vt:lpstr>幻灯片标题</vt:lpstr>
      </vt:variant>
      <vt:variant>
        <vt:i4>45</vt:i4>
      </vt:variant>
    </vt:vector>
  </HeadingPairs>
  <TitlesOfParts>
    <vt:vector size="68" baseType="lpstr">
      <vt:lpstr>Arial</vt:lpstr>
      <vt:lpstr>宋体</vt:lpstr>
      <vt:lpstr>Wingdings</vt:lpstr>
      <vt:lpstr>Calibri</vt:lpstr>
      <vt:lpstr>等线</vt:lpstr>
      <vt:lpstr>微软雅黑</vt:lpstr>
      <vt:lpstr>华文细黑</vt:lpstr>
      <vt:lpstr>Times New Roman</vt:lpstr>
      <vt:lpstr>Arial</vt:lpstr>
      <vt:lpstr>Arial Unicode MS</vt:lpstr>
      <vt:lpstr>Lato Light</vt:lpstr>
      <vt:lpstr>Segoe Print</vt:lpstr>
      <vt:lpstr>楷体_GB2312</vt:lpstr>
      <vt:lpstr>黑体</vt:lpstr>
      <vt:lpstr>汉仪大黑简</vt:lpstr>
      <vt:lpstr>新宋体</vt:lpstr>
      <vt:lpstr>等线 Light</vt:lpstr>
      <vt:lpstr>Calibri Light</vt:lpstr>
      <vt:lpstr>自定义设计方案</vt:lpstr>
      <vt:lpstr>Vide</vt:lpstr>
      <vt:lpstr>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Administrator</dc:creator>
  <cp:lastModifiedBy>咸鱼R</cp:lastModifiedBy>
  <cp:revision>1359</cp:revision>
  <cp:lastPrinted>2019-12-25T10:15:00Z</cp:lastPrinted>
  <dcterms:created xsi:type="dcterms:W3CDTF">2015-05-05T08:02:00Z</dcterms:created>
  <dcterms:modified xsi:type="dcterms:W3CDTF">2021-11-26T02:12:49Z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9016D9C9697E4FD78B70077772939C16</vt:lpwstr>
  </property>
</Properties>
</file>